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07" r:id="rId1"/>
  </p:sldMasterIdLst>
  <p:notesMasterIdLst>
    <p:notesMasterId r:id="rId8"/>
  </p:notesMasterIdLst>
  <p:handoutMasterIdLst>
    <p:handoutMasterId r:id="rId9"/>
  </p:handoutMasterIdLst>
  <p:sldIdLst>
    <p:sldId id="268" r:id="rId2"/>
    <p:sldId id="602" r:id="rId3"/>
    <p:sldId id="612" r:id="rId4"/>
    <p:sldId id="613" r:id="rId5"/>
    <p:sldId id="614" r:id="rId6"/>
    <p:sldId id="394" r:id="rId7"/>
  </p:sldIdLst>
  <p:sldSz cx="9144000" cy="5143500" type="screen16x9"/>
  <p:notesSz cx="6858000" cy="9144000"/>
  <p:defaultTextStyle>
    <a:defPPr>
      <a:defRPr lang="en-US"/>
    </a:defPPr>
    <a:lvl1pPr marL="0" algn="l" defTabSz="408131" rtl="0" eaLnBrk="1" latinLnBrk="0" hangingPunct="1">
      <a:defRPr sz="1612" kern="1200">
        <a:solidFill>
          <a:schemeClr val="tx1"/>
        </a:solidFill>
        <a:latin typeface="+mn-lt"/>
        <a:ea typeface="+mn-ea"/>
        <a:cs typeface="+mn-cs"/>
      </a:defRPr>
    </a:lvl1pPr>
    <a:lvl2pPr marL="408131" algn="l" defTabSz="408131" rtl="0" eaLnBrk="1" latinLnBrk="0" hangingPunct="1">
      <a:defRPr sz="1612" kern="1200">
        <a:solidFill>
          <a:schemeClr val="tx1"/>
        </a:solidFill>
        <a:latin typeface="+mn-lt"/>
        <a:ea typeface="+mn-ea"/>
        <a:cs typeface="+mn-cs"/>
      </a:defRPr>
    </a:lvl2pPr>
    <a:lvl3pPr marL="816262" algn="l" defTabSz="408131" rtl="0" eaLnBrk="1" latinLnBrk="0" hangingPunct="1">
      <a:defRPr sz="1612" kern="1200">
        <a:solidFill>
          <a:schemeClr val="tx1"/>
        </a:solidFill>
        <a:latin typeface="+mn-lt"/>
        <a:ea typeface="+mn-ea"/>
        <a:cs typeface="+mn-cs"/>
      </a:defRPr>
    </a:lvl3pPr>
    <a:lvl4pPr marL="1224392" algn="l" defTabSz="408131" rtl="0" eaLnBrk="1" latinLnBrk="0" hangingPunct="1">
      <a:defRPr sz="1612" kern="1200">
        <a:solidFill>
          <a:schemeClr val="tx1"/>
        </a:solidFill>
        <a:latin typeface="+mn-lt"/>
        <a:ea typeface="+mn-ea"/>
        <a:cs typeface="+mn-cs"/>
      </a:defRPr>
    </a:lvl4pPr>
    <a:lvl5pPr marL="1632523" algn="l" defTabSz="408131" rtl="0" eaLnBrk="1" latinLnBrk="0" hangingPunct="1">
      <a:defRPr sz="1612" kern="1200">
        <a:solidFill>
          <a:schemeClr val="tx1"/>
        </a:solidFill>
        <a:latin typeface="+mn-lt"/>
        <a:ea typeface="+mn-ea"/>
        <a:cs typeface="+mn-cs"/>
      </a:defRPr>
    </a:lvl5pPr>
    <a:lvl6pPr marL="2040654" algn="l" defTabSz="408131" rtl="0" eaLnBrk="1" latinLnBrk="0" hangingPunct="1">
      <a:defRPr sz="1612" kern="1200">
        <a:solidFill>
          <a:schemeClr val="tx1"/>
        </a:solidFill>
        <a:latin typeface="+mn-lt"/>
        <a:ea typeface="+mn-ea"/>
        <a:cs typeface="+mn-cs"/>
      </a:defRPr>
    </a:lvl6pPr>
    <a:lvl7pPr marL="2448785" algn="l" defTabSz="408131" rtl="0" eaLnBrk="1" latinLnBrk="0" hangingPunct="1">
      <a:defRPr sz="1612" kern="1200">
        <a:solidFill>
          <a:schemeClr val="tx1"/>
        </a:solidFill>
        <a:latin typeface="+mn-lt"/>
        <a:ea typeface="+mn-ea"/>
        <a:cs typeface="+mn-cs"/>
      </a:defRPr>
    </a:lvl7pPr>
    <a:lvl8pPr marL="2856915" algn="l" defTabSz="408131" rtl="0" eaLnBrk="1" latinLnBrk="0" hangingPunct="1">
      <a:defRPr sz="1612" kern="1200">
        <a:solidFill>
          <a:schemeClr val="tx1"/>
        </a:solidFill>
        <a:latin typeface="+mn-lt"/>
        <a:ea typeface="+mn-ea"/>
        <a:cs typeface="+mn-cs"/>
      </a:defRPr>
    </a:lvl8pPr>
    <a:lvl9pPr marL="3265046" algn="l" defTabSz="408131" rtl="0" eaLnBrk="1" latinLnBrk="0" hangingPunct="1">
      <a:defRPr sz="16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12" userDrawn="1">
          <p15:clr>
            <a:srgbClr val="A4A3A4"/>
          </p15:clr>
        </p15:guide>
        <p15:guide id="2" orient="horz" pos="1620" userDrawn="1">
          <p15:clr>
            <a:srgbClr val="A4A3A4"/>
          </p15:clr>
        </p15:guide>
        <p15:guide id="3" orient="horz" pos="180" userDrawn="1">
          <p15:clr>
            <a:srgbClr val="A4A3A4"/>
          </p15:clr>
        </p15:guide>
        <p15:guide id="4" pos="2880" userDrawn="1">
          <p15:clr>
            <a:srgbClr val="A4A3A4"/>
          </p15:clr>
        </p15:guide>
        <p15:guide id="5" pos="407" userDrawn="1">
          <p15:clr>
            <a:srgbClr val="A4A3A4"/>
          </p15:clr>
        </p15:guide>
        <p15:guide id="6" pos="535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riam Rafferty" initials="MR" lastIdx="6" clrIdx="0">
    <p:extLst>
      <p:ext uri="{19B8F6BF-5375-455C-9EA6-DF929625EA0E}">
        <p15:presenceInfo xmlns:p15="http://schemas.microsoft.com/office/powerpoint/2012/main" userId="fa6ca33bb01764e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BFC"/>
    <a:srgbClr val="FF7921"/>
    <a:srgbClr val="005189"/>
    <a:srgbClr val="E28330"/>
    <a:srgbClr val="D1BDD6"/>
    <a:srgbClr val="7C2B83"/>
    <a:srgbClr val="D6E9D2"/>
    <a:srgbClr val="D6E8D2"/>
    <a:srgbClr val="B3C7E3"/>
    <a:srgbClr val="008A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/>
    <p:restoredTop sz="96345"/>
  </p:normalViewPr>
  <p:slideViewPr>
    <p:cSldViewPr snapToGrid="0" snapToObjects="1" showGuides="1">
      <p:cViewPr varScale="1">
        <p:scale>
          <a:sx n="257" d="100"/>
          <a:sy n="257" d="100"/>
        </p:scale>
        <p:origin x="480" y="168"/>
      </p:cViewPr>
      <p:guideLst>
        <p:guide orient="horz" pos="2912"/>
        <p:guide orient="horz" pos="1620"/>
        <p:guide orient="horz" pos="180"/>
        <p:guide pos="2880"/>
        <p:guide pos="407"/>
        <p:guide pos="53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0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2C047-BE12-EC46-B9BA-2707E4FC193E}" type="datetimeFigureOut">
              <a:rPr lang="en-US" smtClean="0"/>
              <a:t>4/5/20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75CD9-A899-4B4C-B58D-2FB87FF1F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88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E678E-1831-8F48-A62D-BC5A98DE3A4C}" type="datetimeFigureOut">
              <a:rPr lang="en-US" smtClean="0"/>
              <a:t>4/5/20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8A9B0-80EF-A34D-B345-E2DEC5501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64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1404" rtl="0" eaLnBrk="1" latinLnBrk="0" hangingPunct="1">
      <a:defRPr sz="450" kern="1200">
        <a:solidFill>
          <a:schemeClr val="tx1"/>
        </a:solidFill>
        <a:latin typeface="+mn-lt"/>
        <a:ea typeface="+mn-ea"/>
        <a:cs typeface="+mn-cs"/>
      </a:defRPr>
    </a:lvl1pPr>
    <a:lvl2pPr marL="171404" algn="l" defTabSz="171404" rtl="0" eaLnBrk="1" latinLnBrk="0" hangingPunct="1">
      <a:defRPr sz="450" kern="1200">
        <a:solidFill>
          <a:schemeClr val="tx1"/>
        </a:solidFill>
        <a:latin typeface="+mn-lt"/>
        <a:ea typeface="+mn-ea"/>
        <a:cs typeface="+mn-cs"/>
      </a:defRPr>
    </a:lvl2pPr>
    <a:lvl3pPr marL="342809" algn="l" defTabSz="171404" rtl="0" eaLnBrk="1" latinLnBrk="0" hangingPunct="1">
      <a:defRPr sz="450" kern="1200">
        <a:solidFill>
          <a:schemeClr val="tx1"/>
        </a:solidFill>
        <a:latin typeface="+mn-lt"/>
        <a:ea typeface="+mn-ea"/>
        <a:cs typeface="+mn-cs"/>
      </a:defRPr>
    </a:lvl3pPr>
    <a:lvl4pPr marL="514213" algn="l" defTabSz="171404" rtl="0" eaLnBrk="1" latinLnBrk="0" hangingPunct="1">
      <a:defRPr sz="450" kern="1200">
        <a:solidFill>
          <a:schemeClr val="tx1"/>
        </a:solidFill>
        <a:latin typeface="+mn-lt"/>
        <a:ea typeface="+mn-ea"/>
        <a:cs typeface="+mn-cs"/>
      </a:defRPr>
    </a:lvl4pPr>
    <a:lvl5pPr marL="685617" algn="l" defTabSz="171404" rtl="0" eaLnBrk="1" latinLnBrk="0" hangingPunct="1">
      <a:defRPr sz="450" kern="1200">
        <a:solidFill>
          <a:schemeClr val="tx1"/>
        </a:solidFill>
        <a:latin typeface="+mn-lt"/>
        <a:ea typeface="+mn-ea"/>
        <a:cs typeface="+mn-cs"/>
      </a:defRPr>
    </a:lvl5pPr>
    <a:lvl6pPr marL="857021" algn="l" defTabSz="171404" rtl="0" eaLnBrk="1" latinLnBrk="0" hangingPunct="1">
      <a:defRPr sz="450" kern="1200">
        <a:solidFill>
          <a:schemeClr val="tx1"/>
        </a:solidFill>
        <a:latin typeface="+mn-lt"/>
        <a:ea typeface="+mn-ea"/>
        <a:cs typeface="+mn-cs"/>
      </a:defRPr>
    </a:lvl6pPr>
    <a:lvl7pPr marL="1028426" algn="l" defTabSz="171404" rtl="0" eaLnBrk="1" latinLnBrk="0" hangingPunct="1">
      <a:defRPr sz="450" kern="1200">
        <a:solidFill>
          <a:schemeClr val="tx1"/>
        </a:solidFill>
        <a:latin typeface="+mn-lt"/>
        <a:ea typeface="+mn-ea"/>
        <a:cs typeface="+mn-cs"/>
      </a:defRPr>
    </a:lvl7pPr>
    <a:lvl8pPr marL="1199830" algn="l" defTabSz="171404" rtl="0" eaLnBrk="1" latinLnBrk="0" hangingPunct="1">
      <a:defRPr sz="450" kern="1200">
        <a:solidFill>
          <a:schemeClr val="tx1"/>
        </a:solidFill>
        <a:latin typeface="+mn-lt"/>
        <a:ea typeface="+mn-ea"/>
        <a:cs typeface="+mn-cs"/>
      </a:defRPr>
    </a:lvl8pPr>
    <a:lvl9pPr marL="1371234" algn="l" defTabSz="171404" rtl="0" eaLnBrk="1" latinLnBrk="0" hangingPunct="1">
      <a:defRPr sz="4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40BCA8-E8AE-D84F-90A2-88D89ABD20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06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40BCA8-E8AE-D84F-90A2-88D89ABD20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997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40BCA8-E8AE-D84F-90A2-88D89ABD20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84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40BCA8-E8AE-D84F-90A2-88D89ABD20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106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40BCA8-E8AE-D84F-90A2-88D89ABD20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30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40BCA8-E8AE-D84F-90A2-88D89ABD20F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91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0663D-A081-8C45-A664-077C99BA99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F6417A2-E33E-7042-8F24-35E9EC12547F}"/>
              </a:ext>
            </a:extLst>
          </p:cNvPr>
          <p:cNvSpPr txBox="1">
            <a:spLocks/>
          </p:cNvSpPr>
          <p:nvPr userDrawn="1"/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08131" rtl="0" eaLnBrk="1" latinLnBrk="0" hangingPunct="1">
              <a:defRPr sz="7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8131" algn="l" defTabSz="408131" rtl="0" eaLnBrk="1" latinLnBrk="0" hangingPunct="1">
              <a:defRPr sz="1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6262" algn="l" defTabSz="408131" rtl="0" eaLnBrk="1" latinLnBrk="0" hangingPunct="1">
              <a:defRPr sz="1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4392" algn="l" defTabSz="408131" rtl="0" eaLnBrk="1" latinLnBrk="0" hangingPunct="1">
              <a:defRPr sz="1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2523" algn="l" defTabSz="408131" rtl="0" eaLnBrk="1" latinLnBrk="0" hangingPunct="1">
              <a:defRPr sz="1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0654" algn="l" defTabSz="408131" rtl="0" eaLnBrk="1" latinLnBrk="0" hangingPunct="1">
              <a:defRPr sz="1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8785" algn="l" defTabSz="408131" rtl="0" eaLnBrk="1" latinLnBrk="0" hangingPunct="1">
              <a:defRPr sz="1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6915" algn="l" defTabSz="408131" rtl="0" eaLnBrk="1" latinLnBrk="0" hangingPunct="1">
              <a:defRPr sz="1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65046" algn="l" defTabSz="408131" rtl="0" eaLnBrk="1" latinLnBrk="0" hangingPunct="1">
              <a:defRPr sz="1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/>
              <a:t>The Edge of Chaos, Dissemination and Implementation Science Workshop, UAB, Birmingham</a:t>
            </a:r>
            <a:r>
              <a:rPr lang="en-US" dirty="0"/>
              <a:t>, AL November, 2019</a:t>
            </a:r>
          </a:p>
        </p:txBody>
      </p:sp>
    </p:spTree>
    <p:extLst>
      <p:ext uri="{BB962C8B-B14F-4D97-AF65-F5344CB8AC3E}">
        <p14:creationId xmlns:p14="http://schemas.microsoft.com/office/powerpoint/2010/main" val="3353509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5F3C-4C03-4741-A478-8D803D580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019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5F3C-4C03-4741-A478-8D803D580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8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5F3C-4C03-4741-A478-8D803D580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71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891B-AB7E-3649-97C7-338B5D56F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92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5F3C-4C03-4741-A478-8D803D580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35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5F3C-4C03-4741-A478-8D803D580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39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0898-7308-864E-A724-5E7BB9AEF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666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891B-AB7E-3649-97C7-338B5D56F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03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5F3C-4C03-4741-A478-8D803D580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306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891B-AB7E-3649-97C7-338B5D56F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14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77451" y="4767263"/>
            <a:ext cx="33742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B5F3C-4C03-4741-A478-8D803D5806F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5F5C724-201E-A540-92E8-CEAAB4AE5ED7}"/>
              </a:ext>
            </a:extLst>
          </p:cNvPr>
          <p:cNvSpPr txBox="1">
            <a:spLocks/>
          </p:cNvSpPr>
          <p:nvPr userDrawn="1"/>
        </p:nvSpPr>
        <p:spPr>
          <a:xfrm>
            <a:off x="8163738" y="351094"/>
            <a:ext cx="399451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1088639" rtl="0" eaLnBrk="1" latinLnBrk="0" hangingPunct="1">
              <a:defRPr sz="2400" kern="1200">
                <a:solidFill>
                  <a:schemeClr val="bg1"/>
                </a:solidFill>
                <a:latin typeface="Raleway Regular"/>
                <a:ea typeface="+mn-ea"/>
                <a:cs typeface="Raleway Regular"/>
              </a:defRPr>
            </a:lvl1pPr>
            <a:lvl2pPr marL="1088639" algn="l" defTabSz="1088639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77278" algn="l" defTabSz="1088639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65917" algn="l" defTabSz="1088639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54556" algn="l" defTabSz="1088639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43195" algn="l" defTabSz="1088639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31834" algn="l" defTabSz="1088639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20472" algn="l" defTabSz="1088639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09111" algn="l" defTabSz="1088639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DF686B8-C880-FF40-96DC-14FF2413C34E}" type="slidenum">
              <a:rPr lang="en-US" sz="900" smtClean="0">
                <a:latin typeface="Arial"/>
                <a:cs typeface="Arial"/>
              </a:rPr>
              <a:pPr/>
              <a:t>‹#›</a:t>
            </a:fld>
            <a:endParaRPr lang="en-US" sz="900" dirty="0">
              <a:latin typeface="Arial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8E0D7A-2642-C447-B268-94C60CC2D4F9}"/>
              </a:ext>
            </a:extLst>
          </p:cNvPr>
          <p:cNvSpPr txBox="1"/>
          <p:nvPr userDrawn="1"/>
        </p:nvSpPr>
        <p:spPr>
          <a:xfrm>
            <a:off x="354842" y="4767973"/>
            <a:ext cx="21419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© Smith, J.D., Li, D., &amp; Rafferty (2020)</a:t>
            </a:r>
          </a:p>
        </p:txBody>
      </p:sp>
    </p:spTree>
    <p:extLst>
      <p:ext uri="{BB962C8B-B14F-4D97-AF65-F5344CB8AC3E}">
        <p14:creationId xmlns:p14="http://schemas.microsoft.com/office/powerpoint/2010/main" val="3075558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050884" y="780267"/>
            <a:ext cx="1909142" cy="376880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99332" y="538890"/>
            <a:ext cx="17142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" charset="0"/>
                <a:ea typeface="Arial" charset="0"/>
                <a:cs typeface="Arial" charset="0"/>
              </a:rPr>
              <a:t>Determinants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96764" y="526184"/>
            <a:ext cx="18173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" charset="0"/>
                <a:ea typeface="Arial" charset="0"/>
                <a:cs typeface="Arial" charset="0"/>
              </a:rPr>
              <a:t>Implementation Strategies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28479" y="526184"/>
            <a:ext cx="17142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" charset="0"/>
                <a:ea typeface="Arial" charset="0"/>
                <a:cs typeface="Arial" charset="0"/>
              </a:rPr>
              <a:t>Mechanisms</a:t>
            </a:r>
          </a:p>
        </p:txBody>
      </p:sp>
      <p:sp>
        <p:nvSpPr>
          <p:cNvPr id="35" name="Right Arrow 34"/>
          <p:cNvSpPr/>
          <p:nvPr/>
        </p:nvSpPr>
        <p:spPr>
          <a:xfrm>
            <a:off x="2887861" y="2575741"/>
            <a:ext cx="163022" cy="177858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36" name="Right Arrow 35"/>
          <p:cNvSpPr/>
          <p:nvPr/>
        </p:nvSpPr>
        <p:spPr>
          <a:xfrm>
            <a:off x="4954596" y="2575741"/>
            <a:ext cx="163022" cy="177858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37" name="Right Arrow 36"/>
          <p:cNvSpPr/>
          <p:nvPr/>
        </p:nvSpPr>
        <p:spPr>
          <a:xfrm>
            <a:off x="6826687" y="2575741"/>
            <a:ext cx="163022" cy="177858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2288" y="94153"/>
            <a:ext cx="7886700" cy="41967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 Narrow" panose="020B0604020202020204" pitchFamily="34" charset="0"/>
                <a:cs typeface="Arial Narrow" panose="020B0604020202020204" pitchFamily="34" charset="0"/>
              </a:rPr>
              <a:t>Implementation Research Logic Model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DF313A5-9B22-D243-BAA6-DCEA87FFF7CF}"/>
              </a:ext>
            </a:extLst>
          </p:cNvPr>
          <p:cNvSpPr/>
          <p:nvPr/>
        </p:nvSpPr>
        <p:spPr>
          <a:xfrm>
            <a:off x="5117618" y="774830"/>
            <a:ext cx="1714501" cy="376880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585" indent="-128585">
              <a:buFont typeface="Arial" panose="020B0604020202020204" pitchFamily="34" charset="0"/>
              <a:buChar char="•"/>
            </a:pPr>
            <a:endParaRPr lang="en-US" sz="75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106AA5E-E642-6A49-AC39-856863DFADC1}"/>
              </a:ext>
            </a:extLst>
          </p:cNvPr>
          <p:cNvSpPr/>
          <p:nvPr/>
        </p:nvSpPr>
        <p:spPr>
          <a:xfrm>
            <a:off x="652828" y="844145"/>
            <a:ext cx="2189532" cy="68954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endParaRPr lang="en-US" sz="75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3237725-174D-1A44-8A11-F7B8A7E4116E}"/>
              </a:ext>
            </a:extLst>
          </p:cNvPr>
          <p:cNvSpPr/>
          <p:nvPr/>
        </p:nvSpPr>
        <p:spPr>
          <a:xfrm>
            <a:off x="362288" y="774831"/>
            <a:ext cx="2520143" cy="378194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52F32AA-ADE0-8E40-831D-B1BE7F150C1A}"/>
              </a:ext>
            </a:extLst>
          </p:cNvPr>
          <p:cNvSpPr txBox="1"/>
          <p:nvPr/>
        </p:nvSpPr>
        <p:spPr>
          <a:xfrm rot="16200000">
            <a:off x="139279" y="1008069"/>
            <a:ext cx="75886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50" dirty="0">
                <a:latin typeface="Arial" charset="0"/>
                <a:ea typeface="Arial" charset="0"/>
                <a:cs typeface="Arial" charset="0"/>
              </a:rPr>
              <a:t>Intervention Characteristics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0886281-704A-7E42-9EA4-332C0FD7E2BF}"/>
              </a:ext>
            </a:extLst>
          </p:cNvPr>
          <p:cNvSpPr txBox="1"/>
          <p:nvPr/>
        </p:nvSpPr>
        <p:spPr>
          <a:xfrm rot="16200000">
            <a:off x="113569" y="1781027"/>
            <a:ext cx="770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latin typeface="Arial" charset="0"/>
                <a:ea typeface="Arial" charset="0"/>
                <a:cs typeface="Arial" charset="0"/>
              </a:rPr>
              <a:t>Inner      Setting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D2F2E5E-5CEA-6A4E-9BA4-63DFED1436A3}"/>
              </a:ext>
            </a:extLst>
          </p:cNvPr>
          <p:cNvSpPr txBox="1"/>
          <p:nvPr/>
        </p:nvSpPr>
        <p:spPr>
          <a:xfrm rot="16200000">
            <a:off x="106966" y="2533933"/>
            <a:ext cx="777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latin typeface="Arial" charset="0"/>
                <a:ea typeface="Arial" charset="0"/>
                <a:cs typeface="Arial" charset="0"/>
              </a:rPr>
              <a:t>Outer     Setting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AE2B2B3-2FB7-D24C-A23B-C9AE3C3DAE1B}"/>
              </a:ext>
            </a:extLst>
          </p:cNvPr>
          <p:cNvSpPr txBox="1"/>
          <p:nvPr/>
        </p:nvSpPr>
        <p:spPr>
          <a:xfrm rot="16200000">
            <a:off x="87552" y="3273063"/>
            <a:ext cx="857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latin typeface="Arial" charset="0"/>
                <a:ea typeface="Arial" charset="0"/>
                <a:cs typeface="Arial" charset="0"/>
              </a:rPr>
              <a:t>Characteristics of Individuals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06AD78-DD02-B341-A5CF-32B44368E82D}"/>
              </a:ext>
            </a:extLst>
          </p:cNvPr>
          <p:cNvSpPr/>
          <p:nvPr/>
        </p:nvSpPr>
        <p:spPr>
          <a:xfrm>
            <a:off x="644175" y="1596821"/>
            <a:ext cx="2189532" cy="68193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endParaRPr lang="en-US" sz="75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47F49D6-0573-0B4F-B7CC-D4EDE5C020FB}"/>
              </a:ext>
            </a:extLst>
          </p:cNvPr>
          <p:cNvSpPr/>
          <p:nvPr/>
        </p:nvSpPr>
        <p:spPr>
          <a:xfrm>
            <a:off x="649668" y="3822832"/>
            <a:ext cx="2189532" cy="67887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endParaRPr lang="en-US" sz="75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1B4D530-3357-9D4C-B344-EB3044000E2A}"/>
              </a:ext>
            </a:extLst>
          </p:cNvPr>
          <p:cNvSpPr/>
          <p:nvPr/>
        </p:nvSpPr>
        <p:spPr>
          <a:xfrm>
            <a:off x="644175" y="2349131"/>
            <a:ext cx="2189532" cy="68193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endParaRPr lang="en-US" sz="75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C8E7B21-2614-4146-A88B-062C5B221260}"/>
              </a:ext>
            </a:extLst>
          </p:cNvPr>
          <p:cNvSpPr/>
          <p:nvPr/>
        </p:nvSpPr>
        <p:spPr>
          <a:xfrm>
            <a:off x="644175" y="3083204"/>
            <a:ext cx="2189532" cy="68193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endParaRPr lang="en-US" sz="75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5354AAB-62E7-1E4A-8F8B-1109F6900B1B}"/>
              </a:ext>
            </a:extLst>
          </p:cNvPr>
          <p:cNvSpPr txBox="1"/>
          <p:nvPr/>
        </p:nvSpPr>
        <p:spPr>
          <a:xfrm rot="16200000">
            <a:off x="183852" y="4059642"/>
            <a:ext cx="6736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latin typeface="Arial" charset="0"/>
                <a:ea typeface="Arial" charset="0"/>
                <a:cs typeface="Arial" charset="0"/>
              </a:rPr>
              <a:t>Process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B988BBC-A8CD-9F48-B9C5-E1C770CC76B0}"/>
              </a:ext>
            </a:extLst>
          </p:cNvPr>
          <p:cNvSpPr/>
          <p:nvPr/>
        </p:nvSpPr>
        <p:spPr>
          <a:xfrm>
            <a:off x="6946630" y="787965"/>
            <a:ext cx="1714205" cy="376880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E1E35FC-2634-3340-926A-1DA82C2544B3}"/>
              </a:ext>
            </a:extLst>
          </p:cNvPr>
          <p:cNvSpPr/>
          <p:nvPr/>
        </p:nvSpPr>
        <p:spPr>
          <a:xfrm>
            <a:off x="7016830" y="842787"/>
            <a:ext cx="1413165" cy="157027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47A3AD2-96B9-4E45-A50E-1EDDBA4A0433}"/>
              </a:ext>
            </a:extLst>
          </p:cNvPr>
          <p:cNvSpPr/>
          <p:nvPr/>
        </p:nvSpPr>
        <p:spPr>
          <a:xfrm>
            <a:off x="7016830" y="3322685"/>
            <a:ext cx="1413165" cy="11790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DCA55F8-718A-D647-9038-64E9404EB62C}"/>
              </a:ext>
            </a:extLst>
          </p:cNvPr>
          <p:cNvSpPr/>
          <p:nvPr/>
        </p:nvSpPr>
        <p:spPr>
          <a:xfrm>
            <a:off x="7016830" y="2586159"/>
            <a:ext cx="1413165" cy="56596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E8246E0-DF2A-2742-951C-0F66FD48D777}"/>
              </a:ext>
            </a:extLst>
          </p:cNvPr>
          <p:cNvSpPr txBox="1"/>
          <p:nvPr/>
        </p:nvSpPr>
        <p:spPr>
          <a:xfrm>
            <a:off x="6946629" y="561584"/>
            <a:ext cx="17142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" charset="0"/>
                <a:ea typeface="Arial" charset="0"/>
                <a:cs typeface="Arial" charset="0"/>
              </a:rPr>
              <a:t>Outcomes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27DAA63-882E-B148-8A07-89DB69F3CB1C}"/>
              </a:ext>
            </a:extLst>
          </p:cNvPr>
          <p:cNvSpPr txBox="1"/>
          <p:nvPr/>
        </p:nvSpPr>
        <p:spPr>
          <a:xfrm rot="5400000">
            <a:off x="7760283" y="1522593"/>
            <a:ext cx="15702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Arial" charset="0"/>
                <a:ea typeface="Arial" charset="0"/>
                <a:cs typeface="Arial" charset="0"/>
              </a:rPr>
              <a:t>Implementation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6770AC9-689C-C04D-9F72-F80C9CA037A4}"/>
              </a:ext>
            </a:extLst>
          </p:cNvPr>
          <p:cNvSpPr txBox="1"/>
          <p:nvPr/>
        </p:nvSpPr>
        <p:spPr>
          <a:xfrm rot="5400000">
            <a:off x="8262438" y="2753724"/>
            <a:ext cx="5659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Arial" charset="0"/>
                <a:ea typeface="Arial" charset="0"/>
                <a:cs typeface="Arial" charset="0"/>
              </a:rPr>
              <a:t>Service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64AF07E-B632-B840-8A19-A58B3E9CC78B}"/>
              </a:ext>
            </a:extLst>
          </p:cNvPr>
          <p:cNvSpPr txBox="1"/>
          <p:nvPr/>
        </p:nvSpPr>
        <p:spPr>
          <a:xfrm rot="5400000">
            <a:off x="7954730" y="3796783"/>
            <a:ext cx="11813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Arial" charset="0"/>
                <a:ea typeface="Arial" charset="0"/>
                <a:cs typeface="Arial" charset="0"/>
              </a:rPr>
              <a:t>Clinical/Patient</a:t>
            </a:r>
          </a:p>
        </p:txBody>
      </p:sp>
      <p:sp>
        <p:nvSpPr>
          <p:cNvPr id="64" name="Right Arrow 63">
            <a:extLst>
              <a:ext uri="{FF2B5EF4-FFF2-40B4-BE49-F238E27FC236}">
                <a16:creationId xmlns:a16="http://schemas.microsoft.com/office/drawing/2014/main" id="{BAC4720D-7B77-AA4C-B150-B48E5F3587FE}"/>
              </a:ext>
            </a:extLst>
          </p:cNvPr>
          <p:cNvSpPr/>
          <p:nvPr/>
        </p:nvSpPr>
        <p:spPr>
          <a:xfrm rot="5400000">
            <a:off x="7641433" y="2408785"/>
            <a:ext cx="163022" cy="177858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65" name="Right Arrow 64">
            <a:extLst>
              <a:ext uri="{FF2B5EF4-FFF2-40B4-BE49-F238E27FC236}">
                <a16:creationId xmlns:a16="http://schemas.microsoft.com/office/drawing/2014/main" id="{CD6F090A-ABA1-B148-8A12-9CAF4887E92F}"/>
              </a:ext>
            </a:extLst>
          </p:cNvPr>
          <p:cNvSpPr/>
          <p:nvPr/>
        </p:nvSpPr>
        <p:spPr>
          <a:xfrm rot="5400000">
            <a:off x="7641433" y="3144701"/>
            <a:ext cx="163022" cy="177858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</p:spTree>
    <p:extLst>
      <p:ext uri="{BB962C8B-B14F-4D97-AF65-F5344CB8AC3E}">
        <p14:creationId xmlns:p14="http://schemas.microsoft.com/office/powerpoint/2010/main" val="14229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/>
      <p:bldP spid="18" grpId="0"/>
      <p:bldP spid="19" grpId="0"/>
      <p:bldP spid="35" grpId="0" animBg="1"/>
      <p:bldP spid="36" grpId="0" animBg="1"/>
      <p:bldP spid="37" grpId="0" animBg="1"/>
      <p:bldP spid="52" grpId="0" animBg="1"/>
      <p:bldP spid="29" grpId="0" animBg="1"/>
      <p:bldP spid="30" grpId="0" animBg="1"/>
      <p:bldP spid="32" grpId="0"/>
      <p:bldP spid="33" grpId="0"/>
      <p:bldP spid="34" grpId="0"/>
      <p:bldP spid="38" grpId="0"/>
      <p:bldP spid="40" grpId="0" animBg="1"/>
      <p:bldP spid="41" grpId="0" animBg="1"/>
      <p:bldP spid="42" grpId="0" animBg="1"/>
      <p:bldP spid="43" grpId="0" animBg="1"/>
      <p:bldP spid="44" grpId="0"/>
      <p:bldP spid="51" grpId="0" animBg="1"/>
      <p:bldP spid="53" grpId="0" animBg="1"/>
      <p:bldP spid="58" grpId="0" animBg="1"/>
      <p:bldP spid="59" grpId="0" animBg="1"/>
      <p:bldP spid="60" grpId="0"/>
      <p:bldP spid="61" grpId="0"/>
      <p:bldP spid="62" grpId="0"/>
      <p:bldP spid="63" grpId="0"/>
      <p:bldP spid="64" grpId="0" animBg="1"/>
      <p:bldP spid="6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ight Arrow 35"/>
          <p:cNvSpPr/>
          <p:nvPr/>
        </p:nvSpPr>
        <p:spPr>
          <a:xfrm>
            <a:off x="4964482" y="2684481"/>
            <a:ext cx="163022" cy="177858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10" name="Rectangle 9"/>
          <p:cNvSpPr/>
          <p:nvPr/>
        </p:nvSpPr>
        <p:spPr>
          <a:xfrm>
            <a:off x="3050884" y="889007"/>
            <a:ext cx="1909142" cy="376880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99332" y="647630"/>
            <a:ext cx="17142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" charset="0"/>
                <a:ea typeface="Arial" charset="0"/>
                <a:cs typeface="Arial" charset="0"/>
              </a:rPr>
              <a:t>Determinants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57234" y="645090"/>
            <a:ext cx="19091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" charset="0"/>
                <a:ea typeface="Arial" charset="0"/>
                <a:cs typeface="Arial" charset="0"/>
              </a:rPr>
              <a:t>Implementation Strategies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51066" y="645090"/>
            <a:ext cx="1685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" charset="0"/>
                <a:ea typeface="Arial" charset="0"/>
                <a:cs typeface="Arial" charset="0"/>
              </a:rPr>
              <a:t>Mechanisms</a:t>
            </a:r>
          </a:p>
        </p:txBody>
      </p:sp>
      <p:sp>
        <p:nvSpPr>
          <p:cNvPr id="35" name="Right Arrow 34"/>
          <p:cNvSpPr/>
          <p:nvPr/>
        </p:nvSpPr>
        <p:spPr>
          <a:xfrm>
            <a:off x="2887861" y="2684481"/>
            <a:ext cx="163022" cy="177858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2288" y="225424"/>
            <a:ext cx="8509633" cy="419675"/>
          </a:xfrm>
        </p:spPr>
        <p:txBody>
          <a:bodyPr>
            <a:noAutofit/>
          </a:bodyPr>
          <a:lstStyle/>
          <a:p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IRLM for Comparative Implementation (two competing strategy conditions)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106AA5E-E642-6A49-AC39-856863DFADC1}"/>
              </a:ext>
            </a:extLst>
          </p:cNvPr>
          <p:cNvSpPr/>
          <p:nvPr/>
        </p:nvSpPr>
        <p:spPr>
          <a:xfrm>
            <a:off x="652828" y="952885"/>
            <a:ext cx="2189532" cy="68954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endParaRPr lang="en-US" sz="75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3237725-174D-1A44-8A11-F7B8A7E4116E}"/>
              </a:ext>
            </a:extLst>
          </p:cNvPr>
          <p:cNvSpPr/>
          <p:nvPr/>
        </p:nvSpPr>
        <p:spPr>
          <a:xfrm>
            <a:off x="362288" y="883571"/>
            <a:ext cx="2520143" cy="378194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52F32AA-ADE0-8E40-831D-B1BE7F150C1A}"/>
              </a:ext>
            </a:extLst>
          </p:cNvPr>
          <p:cNvSpPr txBox="1"/>
          <p:nvPr/>
        </p:nvSpPr>
        <p:spPr>
          <a:xfrm rot="16200000">
            <a:off x="139279" y="1116809"/>
            <a:ext cx="75886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50" dirty="0">
                <a:latin typeface="Arial" charset="0"/>
                <a:ea typeface="Arial" charset="0"/>
                <a:cs typeface="Arial" charset="0"/>
              </a:rPr>
              <a:t>Intervention Characteristics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0886281-704A-7E42-9EA4-332C0FD7E2BF}"/>
              </a:ext>
            </a:extLst>
          </p:cNvPr>
          <p:cNvSpPr txBox="1"/>
          <p:nvPr/>
        </p:nvSpPr>
        <p:spPr>
          <a:xfrm rot="16200000">
            <a:off x="113569" y="1889767"/>
            <a:ext cx="770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latin typeface="Arial" charset="0"/>
                <a:ea typeface="Arial" charset="0"/>
                <a:cs typeface="Arial" charset="0"/>
              </a:rPr>
              <a:t>Inner      Setting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D2F2E5E-5CEA-6A4E-9BA4-63DFED1436A3}"/>
              </a:ext>
            </a:extLst>
          </p:cNvPr>
          <p:cNvSpPr txBox="1"/>
          <p:nvPr/>
        </p:nvSpPr>
        <p:spPr>
          <a:xfrm rot="16200000">
            <a:off x="106966" y="2642673"/>
            <a:ext cx="777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latin typeface="Arial" charset="0"/>
                <a:ea typeface="Arial" charset="0"/>
                <a:cs typeface="Arial" charset="0"/>
              </a:rPr>
              <a:t>Outer     Setting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AE2B2B3-2FB7-D24C-A23B-C9AE3C3DAE1B}"/>
              </a:ext>
            </a:extLst>
          </p:cNvPr>
          <p:cNvSpPr txBox="1"/>
          <p:nvPr/>
        </p:nvSpPr>
        <p:spPr>
          <a:xfrm rot="16200000">
            <a:off x="87552" y="3381803"/>
            <a:ext cx="857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latin typeface="Arial" charset="0"/>
                <a:ea typeface="Arial" charset="0"/>
                <a:cs typeface="Arial" charset="0"/>
              </a:rPr>
              <a:t>Characteristics of Individuals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06AD78-DD02-B341-A5CF-32B44368E82D}"/>
              </a:ext>
            </a:extLst>
          </p:cNvPr>
          <p:cNvSpPr/>
          <p:nvPr/>
        </p:nvSpPr>
        <p:spPr>
          <a:xfrm>
            <a:off x="644175" y="1705561"/>
            <a:ext cx="2189532" cy="68193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endParaRPr lang="en-US" sz="75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47F49D6-0573-0B4F-B7CC-D4EDE5C020FB}"/>
              </a:ext>
            </a:extLst>
          </p:cNvPr>
          <p:cNvSpPr/>
          <p:nvPr/>
        </p:nvSpPr>
        <p:spPr>
          <a:xfrm>
            <a:off x="649668" y="3931572"/>
            <a:ext cx="2189532" cy="67887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endParaRPr lang="en-US" sz="75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1B4D530-3357-9D4C-B344-EB3044000E2A}"/>
              </a:ext>
            </a:extLst>
          </p:cNvPr>
          <p:cNvSpPr/>
          <p:nvPr/>
        </p:nvSpPr>
        <p:spPr>
          <a:xfrm>
            <a:off x="644175" y="2457871"/>
            <a:ext cx="2189532" cy="68193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endParaRPr lang="en-US" sz="75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C8E7B21-2614-4146-A88B-062C5B221260}"/>
              </a:ext>
            </a:extLst>
          </p:cNvPr>
          <p:cNvSpPr/>
          <p:nvPr/>
        </p:nvSpPr>
        <p:spPr>
          <a:xfrm>
            <a:off x="644175" y="3191944"/>
            <a:ext cx="2189532" cy="68193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endParaRPr lang="en-US" sz="75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5354AAB-62E7-1E4A-8F8B-1109F6900B1B}"/>
              </a:ext>
            </a:extLst>
          </p:cNvPr>
          <p:cNvSpPr txBox="1"/>
          <p:nvPr/>
        </p:nvSpPr>
        <p:spPr>
          <a:xfrm rot="16200000">
            <a:off x="183852" y="4168382"/>
            <a:ext cx="6736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latin typeface="Arial" charset="0"/>
                <a:ea typeface="Arial" charset="0"/>
                <a:cs typeface="Arial" charset="0"/>
              </a:rPr>
              <a:t>Process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FBCDFE2-8796-104D-855E-9F101380C1A6}"/>
              </a:ext>
            </a:extLst>
          </p:cNvPr>
          <p:cNvSpPr txBox="1"/>
          <p:nvPr/>
        </p:nvSpPr>
        <p:spPr>
          <a:xfrm rot="5400000">
            <a:off x="3992818" y="1681158"/>
            <a:ext cx="16975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Arial" charset="0"/>
                <a:ea typeface="Arial" charset="0"/>
                <a:cs typeface="Arial" charset="0"/>
              </a:rPr>
              <a:t>Strategy Condition #1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775F3AE-80EA-1545-8764-925DDFF84CFF}"/>
              </a:ext>
            </a:extLst>
          </p:cNvPr>
          <p:cNvSpPr txBox="1"/>
          <p:nvPr/>
        </p:nvSpPr>
        <p:spPr>
          <a:xfrm rot="5400000">
            <a:off x="3957532" y="3589426"/>
            <a:ext cx="17681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Arial" charset="0"/>
                <a:ea typeface="Arial" charset="0"/>
                <a:cs typeface="Arial" charset="0"/>
              </a:rPr>
              <a:t>Strategy Condition #2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37C47D5-2625-014C-B334-EC4EB64B13C6}"/>
              </a:ext>
            </a:extLst>
          </p:cNvPr>
          <p:cNvSpPr/>
          <p:nvPr/>
        </p:nvSpPr>
        <p:spPr>
          <a:xfrm>
            <a:off x="3101460" y="943863"/>
            <a:ext cx="1638367" cy="1808006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585" indent="-128585">
              <a:buFont typeface="Arial" charset="0"/>
              <a:buChar char="•"/>
            </a:pPr>
            <a:endParaRPr lang="en-US" sz="750" dirty="0">
              <a:solidFill>
                <a:schemeClr val="accent5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2AA5144-4C17-1C41-9D3F-076D6583ABBA}"/>
              </a:ext>
            </a:extLst>
          </p:cNvPr>
          <p:cNvSpPr/>
          <p:nvPr/>
        </p:nvSpPr>
        <p:spPr>
          <a:xfrm>
            <a:off x="3101460" y="2820786"/>
            <a:ext cx="1638367" cy="178446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585" indent="-128585">
              <a:buFont typeface="Arial" charset="0"/>
              <a:buChar char="•"/>
            </a:pPr>
            <a:endParaRPr lang="en-US" sz="75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2294858-C675-5B47-B26C-5F82288B9A29}"/>
              </a:ext>
            </a:extLst>
          </p:cNvPr>
          <p:cNvSpPr/>
          <p:nvPr/>
        </p:nvSpPr>
        <p:spPr>
          <a:xfrm>
            <a:off x="6956516" y="886819"/>
            <a:ext cx="1714205" cy="376880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8AFF4E8-7EBE-DE49-A18F-02EB7AC891DB}"/>
              </a:ext>
            </a:extLst>
          </p:cNvPr>
          <p:cNvSpPr/>
          <p:nvPr/>
        </p:nvSpPr>
        <p:spPr>
          <a:xfrm>
            <a:off x="7026716" y="941641"/>
            <a:ext cx="1413165" cy="157027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2B50BC4-E963-2C44-ABFE-D0990F63F15B}"/>
              </a:ext>
            </a:extLst>
          </p:cNvPr>
          <p:cNvSpPr/>
          <p:nvPr/>
        </p:nvSpPr>
        <p:spPr>
          <a:xfrm>
            <a:off x="7026716" y="3421539"/>
            <a:ext cx="1413165" cy="11790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DFB27F8-AC6B-9940-99B2-AA145627816E}"/>
              </a:ext>
            </a:extLst>
          </p:cNvPr>
          <p:cNvSpPr/>
          <p:nvPr/>
        </p:nvSpPr>
        <p:spPr>
          <a:xfrm>
            <a:off x="7026716" y="2685013"/>
            <a:ext cx="1413165" cy="56596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C157610-AF11-F049-A598-1660807AEA4E}"/>
              </a:ext>
            </a:extLst>
          </p:cNvPr>
          <p:cNvSpPr txBox="1"/>
          <p:nvPr/>
        </p:nvSpPr>
        <p:spPr>
          <a:xfrm rot="5400000">
            <a:off x="7770169" y="1621447"/>
            <a:ext cx="15702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Arial" charset="0"/>
                <a:ea typeface="Arial" charset="0"/>
                <a:cs typeface="Arial" charset="0"/>
              </a:rPr>
              <a:t>Implementation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E8BE857-84F0-454F-A92F-D08D37E8A2F3}"/>
              </a:ext>
            </a:extLst>
          </p:cNvPr>
          <p:cNvSpPr txBox="1"/>
          <p:nvPr/>
        </p:nvSpPr>
        <p:spPr>
          <a:xfrm rot="5400000">
            <a:off x="8272324" y="2852578"/>
            <a:ext cx="5659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Arial" charset="0"/>
                <a:ea typeface="Arial" charset="0"/>
                <a:cs typeface="Arial" charset="0"/>
              </a:rPr>
              <a:t>Service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2187D3E-55AF-6E4A-AFAD-D63D8FF9AD1C}"/>
              </a:ext>
            </a:extLst>
          </p:cNvPr>
          <p:cNvSpPr txBox="1"/>
          <p:nvPr/>
        </p:nvSpPr>
        <p:spPr>
          <a:xfrm rot="5400000">
            <a:off x="7964616" y="3895637"/>
            <a:ext cx="11813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Arial" charset="0"/>
                <a:ea typeface="Arial" charset="0"/>
                <a:cs typeface="Arial" charset="0"/>
              </a:rPr>
              <a:t>Clinical/Patient</a:t>
            </a:r>
          </a:p>
        </p:txBody>
      </p:sp>
      <p:sp>
        <p:nvSpPr>
          <p:cNvPr id="62" name="Right Arrow 61">
            <a:extLst>
              <a:ext uri="{FF2B5EF4-FFF2-40B4-BE49-F238E27FC236}">
                <a16:creationId xmlns:a16="http://schemas.microsoft.com/office/drawing/2014/main" id="{5699F953-6396-3243-A23E-1750DC76EA73}"/>
              </a:ext>
            </a:extLst>
          </p:cNvPr>
          <p:cNvSpPr/>
          <p:nvPr/>
        </p:nvSpPr>
        <p:spPr>
          <a:xfrm rot="5400000">
            <a:off x="7651319" y="2507639"/>
            <a:ext cx="163022" cy="177858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64" name="Right Arrow 63">
            <a:extLst>
              <a:ext uri="{FF2B5EF4-FFF2-40B4-BE49-F238E27FC236}">
                <a16:creationId xmlns:a16="http://schemas.microsoft.com/office/drawing/2014/main" id="{B3272A65-522D-F443-A06D-18C4A5B97220}"/>
              </a:ext>
            </a:extLst>
          </p:cNvPr>
          <p:cNvSpPr/>
          <p:nvPr/>
        </p:nvSpPr>
        <p:spPr>
          <a:xfrm rot="5400000">
            <a:off x="7651319" y="3243555"/>
            <a:ext cx="163022" cy="177858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B13C400-08C0-6246-BF20-F5288EF33FA6}"/>
              </a:ext>
            </a:extLst>
          </p:cNvPr>
          <p:cNvSpPr txBox="1"/>
          <p:nvPr/>
        </p:nvSpPr>
        <p:spPr>
          <a:xfrm>
            <a:off x="6956515" y="660438"/>
            <a:ext cx="17142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" charset="0"/>
                <a:ea typeface="Arial" charset="0"/>
                <a:cs typeface="Arial" charset="0"/>
              </a:rPr>
              <a:t>Outcomes</a:t>
            </a:r>
          </a:p>
        </p:txBody>
      </p:sp>
      <p:sp>
        <p:nvSpPr>
          <p:cNvPr id="37" name="Right Arrow 36"/>
          <p:cNvSpPr/>
          <p:nvPr/>
        </p:nvSpPr>
        <p:spPr>
          <a:xfrm>
            <a:off x="6836573" y="2684481"/>
            <a:ext cx="163022" cy="177858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DF313A5-9B22-D243-BAA6-DCEA87FFF7CF}"/>
              </a:ext>
            </a:extLst>
          </p:cNvPr>
          <p:cNvSpPr/>
          <p:nvPr/>
        </p:nvSpPr>
        <p:spPr>
          <a:xfrm>
            <a:off x="5127504" y="883570"/>
            <a:ext cx="1714501" cy="376880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585" indent="-128585">
              <a:buFont typeface="Arial" panose="020B0604020202020204" pitchFamily="34" charset="0"/>
              <a:buChar char="•"/>
            </a:pPr>
            <a:endParaRPr lang="en-US" sz="75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37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 animBg="1"/>
      <p:bldP spid="48" grpId="0" animBg="1"/>
      <p:bldP spid="39" grpId="0" animBg="1"/>
      <p:bldP spid="49" grpId="0" animBg="1"/>
      <p:bldP spid="50" grpId="0" animBg="1"/>
      <p:bldP spid="54" grpId="0" animBg="1"/>
      <p:bldP spid="57" grpId="0"/>
      <p:bldP spid="59" grpId="0"/>
      <p:bldP spid="60" grpId="0"/>
      <p:bldP spid="62" grpId="0" animBg="1"/>
      <p:bldP spid="64" grpId="0" animBg="1"/>
      <p:bldP spid="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ight Arrow 35"/>
          <p:cNvSpPr/>
          <p:nvPr/>
        </p:nvSpPr>
        <p:spPr>
          <a:xfrm>
            <a:off x="4964482" y="2620227"/>
            <a:ext cx="163022" cy="177858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10" name="Rectangle 9"/>
          <p:cNvSpPr/>
          <p:nvPr/>
        </p:nvSpPr>
        <p:spPr>
          <a:xfrm>
            <a:off x="3050884" y="824753"/>
            <a:ext cx="1909142" cy="376880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99332" y="583376"/>
            <a:ext cx="17142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" charset="0"/>
                <a:ea typeface="Arial" charset="0"/>
                <a:cs typeface="Arial" charset="0"/>
              </a:rPr>
              <a:t>Determinants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57234" y="580836"/>
            <a:ext cx="19091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" charset="0"/>
                <a:ea typeface="Arial" charset="0"/>
                <a:cs typeface="Arial" charset="0"/>
              </a:rPr>
              <a:t>Implementation Strategies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51066" y="580836"/>
            <a:ext cx="1685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" charset="0"/>
                <a:ea typeface="Arial" charset="0"/>
                <a:cs typeface="Arial" charset="0"/>
              </a:rPr>
              <a:t>Mechanisms</a:t>
            </a:r>
          </a:p>
        </p:txBody>
      </p:sp>
      <p:sp>
        <p:nvSpPr>
          <p:cNvPr id="35" name="Right Arrow 34"/>
          <p:cNvSpPr/>
          <p:nvPr/>
        </p:nvSpPr>
        <p:spPr>
          <a:xfrm>
            <a:off x="2887861" y="2620227"/>
            <a:ext cx="163022" cy="177858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1891" y="145414"/>
            <a:ext cx="8391100" cy="419675"/>
          </a:xfrm>
        </p:spPr>
        <p:txBody>
          <a:bodyPr>
            <a:noAutofit/>
          </a:bodyPr>
          <a:lstStyle/>
          <a:p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IRLM for Multi-Context Implementation of Single Intervention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106AA5E-E642-6A49-AC39-856863DFADC1}"/>
              </a:ext>
            </a:extLst>
          </p:cNvPr>
          <p:cNvSpPr/>
          <p:nvPr/>
        </p:nvSpPr>
        <p:spPr>
          <a:xfrm>
            <a:off x="667818" y="956086"/>
            <a:ext cx="1048556" cy="68954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endParaRPr lang="en-US" sz="75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3237725-174D-1A44-8A11-F7B8A7E4116E}"/>
              </a:ext>
            </a:extLst>
          </p:cNvPr>
          <p:cNvSpPr/>
          <p:nvPr/>
        </p:nvSpPr>
        <p:spPr>
          <a:xfrm>
            <a:off x="362288" y="819317"/>
            <a:ext cx="2520143" cy="378194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52F32AA-ADE0-8E40-831D-B1BE7F150C1A}"/>
              </a:ext>
            </a:extLst>
          </p:cNvPr>
          <p:cNvSpPr txBox="1"/>
          <p:nvPr/>
        </p:nvSpPr>
        <p:spPr>
          <a:xfrm rot="16200000">
            <a:off x="139279" y="1135000"/>
            <a:ext cx="75886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50" dirty="0">
                <a:latin typeface="Arial" charset="0"/>
                <a:ea typeface="Arial" charset="0"/>
                <a:cs typeface="Arial" charset="0"/>
              </a:rPr>
              <a:t>Intervention Characteristics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0886281-704A-7E42-9EA4-332C0FD7E2BF}"/>
              </a:ext>
            </a:extLst>
          </p:cNvPr>
          <p:cNvSpPr txBox="1"/>
          <p:nvPr/>
        </p:nvSpPr>
        <p:spPr>
          <a:xfrm rot="16200000">
            <a:off x="113569" y="1907958"/>
            <a:ext cx="770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latin typeface="Arial" charset="0"/>
                <a:ea typeface="Arial" charset="0"/>
                <a:cs typeface="Arial" charset="0"/>
              </a:rPr>
              <a:t>Inner      Setting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D2F2E5E-5CEA-6A4E-9BA4-63DFED1436A3}"/>
              </a:ext>
            </a:extLst>
          </p:cNvPr>
          <p:cNvSpPr txBox="1"/>
          <p:nvPr/>
        </p:nvSpPr>
        <p:spPr>
          <a:xfrm rot="16200000">
            <a:off x="106966" y="2660864"/>
            <a:ext cx="777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latin typeface="Arial" charset="0"/>
                <a:ea typeface="Arial" charset="0"/>
                <a:cs typeface="Arial" charset="0"/>
              </a:rPr>
              <a:t>Outer     Setting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AE2B2B3-2FB7-D24C-A23B-C9AE3C3DAE1B}"/>
              </a:ext>
            </a:extLst>
          </p:cNvPr>
          <p:cNvSpPr txBox="1"/>
          <p:nvPr/>
        </p:nvSpPr>
        <p:spPr>
          <a:xfrm rot="16200000">
            <a:off x="87552" y="3399994"/>
            <a:ext cx="857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latin typeface="Arial" charset="0"/>
                <a:ea typeface="Arial" charset="0"/>
                <a:cs typeface="Arial" charset="0"/>
              </a:rPr>
              <a:t>Characteristics of Individuals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5354AAB-62E7-1E4A-8F8B-1109F6900B1B}"/>
              </a:ext>
            </a:extLst>
          </p:cNvPr>
          <p:cNvSpPr txBox="1"/>
          <p:nvPr/>
        </p:nvSpPr>
        <p:spPr>
          <a:xfrm rot="16200000">
            <a:off x="183852" y="4186573"/>
            <a:ext cx="6736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latin typeface="Arial" charset="0"/>
                <a:ea typeface="Arial" charset="0"/>
                <a:cs typeface="Arial" charset="0"/>
              </a:rPr>
              <a:t>Process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FBCDFE2-8796-104D-855E-9F101380C1A6}"/>
              </a:ext>
            </a:extLst>
          </p:cNvPr>
          <p:cNvSpPr txBox="1"/>
          <p:nvPr/>
        </p:nvSpPr>
        <p:spPr>
          <a:xfrm rot="5400000">
            <a:off x="3992818" y="1616904"/>
            <a:ext cx="16975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Arial" charset="0"/>
                <a:ea typeface="Arial" charset="0"/>
                <a:cs typeface="Arial" charset="0"/>
              </a:rPr>
              <a:t>Strategies for Context #1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775F3AE-80EA-1545-8764-925DDFF84CFF}"/>
              </a:ext>
            </a:extLst>
          </p:cNvPr>
          <p:cNvSpPr txBox="1"/>
          <p:nvPr/>
        </p:nvSpPr>
        <p:spPr>
          <a:xfrm rot="5400000">
            <a:off x="3957532" y="3525172"/>
            <a:ext cx="17681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Arial" charset="0"/>
                <a:ea typeface="Arial" charset="0"/>
                <a:cs typeface="Arial" charset="0"/>
              </a:rPr>
              <a:t>Strategies for Context #2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37C47D5-2625-014C-B334-EC4EB64B13C6}"/>
              </a:ext>
            </a:extLst>
          </p:cNvPr>
          <p:cNvSpPr/>
          <p:nvPr/>
        </p:nvSpPr>
        <p:spPr>
          <a:xfrm>
            <a:off x="3101460" y="879609"/>
            <a:ext cx="1638367" cy="1808006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585" indent="-128585">
              <a:buFont typeface="Arial" charset="0"/>
              <a:buChar char="•"/>
            </a:pPr>
            <a:endParaRPr lang="en-US" sz="750" dirty="0">
              <a:solidFill>
                <a:schemeClr val="accent5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2AA5144-4C17-1C41-9D3F-076D6583ABBA}"/>
              </a:ext>
            </a:extLst>
          </p:cNvPr>
          <p:cNvSpPr/>
          <p:nvPr/>
        </p:nvSpPr>
        <p:spPr>
          <a:xfrm>
            <a:off x="3101460" y="2756532"/>
            <a:ext cx="1638367" cy="178446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585" indent="-128585">
              <a:buFont typeface="Arial" charset="0"/>
              <a:buChar char="•"/>
            </a:pPr>
            <a:endParaRPr lang="en-US" sz="75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F1D8412-12D9-3B49-AA5E-7A36287EB06C}"/>
              </a:ext>
            </a:extLst>
          </p:cNvPr>
          <p:cNvSpPr/>
          <p:nvPr/>
        </p:nvSpPr>
        <p:spPr>
          <a:xfrm>
            <a:off x="1795313" y="958132"/>
            <a:ext cx="1048556" cy="68954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endParaRPr lang="en-US" sz="75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BB092D1-3E66-7445-97FD-642828DB2CDF}"/>
              </a:ext>
            </a:extLst>
          </p:cNvPr>
          <p:cNvSpPr/>
          <p:nvPr/>
        </p:nvSpPr>
        <p:spPr>
          <a:xfrm>
            <a:off x="661804" y="1685332"/>
            <a:ext cx="1048556" cy="68954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endParaRPr lang="en-US" sz="75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9ADFBCD-D87E-704B-8965-B7FAE4ABF781}"/>
              </a:ext>
            </a:extLst>
          </p:cNvPr>
          <p:cNvSpPr/>
          <p:nvPr/>
        </p:nvSpPr>
        <p:spPr>
          <a:xfrm>
            <a:off x="1789299" y="1687378"/>
            <a:ext cx="1048556" cy="68954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endParaRPr lang="en-US" sz="75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630AFF6-965F-514B-A04A-BFDB52E4A696}"/>
              </a:ext>
            </a:extLst>
          </p:cNvPr>
          <p:cNvSpPr/>
          <p:nvPr/>
        </p:nvSpPr>
        <p:spPr>
          <a:xfrm>
            <a:off x="664009" y="2414810"/>
            <a:ext cx="1048556" cy="68954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endParaRPr lang="en-US" sz="75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BE79D46-F745-E04B-815E-00E2A4A5BF5F}"/>
              </a:ext>
            </a:extLst>
          </p:cNvPr>
          <p:cNvSpPr/>
          <p:nvPr/>
        </p:nvSpPr>
        <p:spPr>
          <a:xfrm>
            <a:off x="1791504" y="2416856"/>
            <a:ext cx="1048556" cy="68954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endParaRPr lang="en-US" sz="75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FAE1750-7D52-1D4A-8215-1C0A7A0E6C4C}"/>
              </a:ext>
            </a:extLst>
          </p:cNvPr>
          <p:cNvSpPr/>
          <p:nvPr/>
        </p:nvSpPr>
        <p:spPr>
          <a:xfrm>
            <a:off x="657995" y="3144056"/>
            <a:ext cx="1048556" cy="68954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endParaRPr lang="en-US" sz="75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0A37AB6-868D-C44D-8B11-0EFD78CFC6D5}"/>
              </a:ext>
            </a:extLst>
          </p:cNvPr>
          <p:cNvSpPr/>
          <p:nvPr/>
        </p:nvSpPr>
        <p:spPr>
          <a:xfrm>
            <a:off x="1785490" y="3146102"/>
            <a:ext cx="1048556" cy="68954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endParaRPr lang="en-US" sz="75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91D8458-0202-6C4E-885B-FBDE05B94277}"/>
              </a:ext>
            </a:extLst>
          </p:cNvPr>
          <p:cNvSpPr/>
          <p:nvPr/>
        </p:nvSpPr>
        <p:spPr>
          <a:xfrm>
            <a:off x="661205" y="3871256"/>
            <a:ext cx="1048556" cy="68954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endParaRPr lang="en-US" sz="75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2EACFDC-07DE-4946-919D-E57FE37F5252}"/>
              </a:ext>
            </a:extLst>
          </p:cNvPr>
          <p:cNvSpPr/>
          <p:nvPr/>
        </p:nvSpPr>
        <p:spPr>
          <a:xfrm>
            <a:off x="1788700" y="3873302"/>
            <a:ext cx="1048556" cy="68954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endParaRPr lang="en-US" sz="75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2FC73A7-ECD7-F44F-BEC9-18BDC971620A}"/>
              </a:ext>
            </a:extLst>
          </p:cNvPr>
          <p:cNvSpPr txBox="1"/>
          <p:nvPr/>
        </p:nvSpPr>
        <p:spPr>
          <a:xfrm>
            <a:off x="657995" y="771321"/>
            <a:ext cx="10485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Arial" charset="0"/>
                <a:ea typeface="Arial" charset="0"/>
                <a:cs typeface="Arial" charset="0"/>
              </a:rPr>
              <a:t>Context #1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999B4F3-3110-4544-9489-5841175AE433}"/>
              </a:ext>
            </a:extLst>
          </p:cNvPr>
          <p:cNvSpPr txBox="1"/>
          <p:nvPr/>
        </p:nvSpPr>
        <p:spPr>
          <a:xfrm>
            <a:off x="1792807" y="771321"/>
            <a:ext cx="10485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Arial" charset="0"/>
                <a:ea typeface="Arial" charset="0"/>
                <a:cs typeface="Arial" charset="0"/>
              </a:rPr>
              <a:t>Context #2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4D94DBF-DCCD-314E-BCD7-EA4F5F08C29F}"/>
              </a:ext>
            </a:extLst>
          </p:cNvPr>
          <p:cNvSpPr/>
          <p:nvPr/>
        </p:nvSpPr>
        <p:spPr>
          <a:xfrm>
            <a:off x="6946631" y="819315"/>
            <a:ext cx="1714205" cy="376880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9208155-0645-FA48-B264-8BFC0C89B568}"/>
              </a:ext>
            </a:extLst>
          </p:cNvPr>
          <p:cNvSpPr/>
          <p:nvPr/>
        </p:nvSpPr>
        <p:spPr>
          <a:xfrm>
            <a:off x="7016830" y="877387"/>
            <a:ext cx="1413165" cy="157027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5D75979-C9AE-2740-90EE-F5CBB9B47200}"/>
              </a:ext>
            </a:extLst>
          </p:cNvPr>
          <p:cNvSpPr/>
          <p:nvPr/>
        </p:nvSpPr>
        <p:spPr>
          <a:xfrm>
            <a:off x="7016830" y="3357285"/>
            <a:ext cx="1413165" cy="11790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5CF387F-AD81-9E46-AB89-12DD7683E5D6}"/>
              </a:ext>
            </a:extLst>
          </p:cNvPr>
          <p:cNvSpPr/>
          <p:nvPr/>
        </p:nvSpPr>
        <p:spPr>
          <a:xfrm>
            <a:off x="7016830" y="2620759"/>
            <a:ext cx="1413165" cy="56596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8D69AFF-A2E5-0F48-9805-295B76AD33EA}"/>
              </a:ext>
            </a:extLst>
          </p:cNvPr>
          <p:cNvSpPr txBox="1"/>
          <p:nvPr/>
        </p:nvSpPr>
        <p:spPr>
          <a:xfrm rot="5400000">
            <a:off x="7760283" y="1557193"/>
            <a:ext cx="15702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Arial" charset="0"/>
                <a:ea typeface="Arial" charset="0"/>
                <a:cs typeface="Arial" charset="0"/>
              </a:rPr>
              <a:t>Implementation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49F75CA-0BB6-934E-B0B1-F8F1E8AD21A2}"/>
              </a:ext>
            </a:extLst>
          </p:cNvPr>
          <p:cNvSpPr txBox="1"/>
          <p:nvPr/>
        </p:nvSpPr>
        <p:spPr>
          <a:xfrm rot="5400000">
            <a:off x="8262438" y="2788324"/>
            <a:ext cx="5659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Arial" charset="0"/>
                <a:ea typeface="Arial" charset="0"/>
                <a:cs typeface="Arial" charset="0"/>
              </a:rPr>
              <a:t>Service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4F1C96E-68C8-8440-8E30-A2CF3869BC48}"/>
              </a:ext>
            </a:extLst>
          </p:cNvPr>
          <p:cNvSpPr txBox="1"/>
          <p:nvPr/>
        </p:nvSpPr>
        <p:spPr>
          <a:xfrm rot="5400000">
            <a:off x="7954730" y="3831383"/>
            <a:ext cx="11813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Arial" charset="0"/>
                <a:ea typeface="Arial" charset="0"/>
                <a:cs typeface="Arial" charset="0"/>
              </a:rPr>
              <a:t>Clinical/Patient</a:t>
            </a:r>
          </a:p>
        </p:txBody>
      </p:sp>
      <p:sp>
        <p:nvSpPr>
          <p:cNvPr id="72" name="Right Arrow 71">
            <a:extLst>
              <a:ext uri="{FF2B5EF4-FFF2-40B4-BE49-F238E27FC236}">
                <a16:creationId xmlns:a16="http://schemas.microsoft.com/office/drawing/2014/main" id="{7726E92C-EDFF-114F-9F5E-D81ECF542CB6}"/>
              </a:ext>
            </a:extLst>
          </p:cNvPr>
          <p:cNvSpPr/>
          <p:nvPr/>
        </p:nvSpPr>
        <p:spPr>
          <a:xfrm rot="5400000">
            <a:off x="7641433" y="2443385"/>
            <a:ext cx="163022" cy="177858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73" name="Right Arrow 72">
            <a:extLst>
              <a:ext uri="{FF2B5EF4-FFF2-40B4-BE49-F238E27FC236}">
                <a16:creationId xmlns:a16="http://schemas.microsoft.com/office/drawing/2014/main" id="{36EA45BF-2625-B745-A3B8-14ACA17E7888}"/>
              </a:ext>
            </a:extLst>
          </p:cNvPr>
          <p:cNvSpPr/>
          <p:nvPr/>
        </p:nvSpPr>
        <p:spPr>
          <a:xfrm rot="5400000">
            <a:off x="7641433" y="3179301"/>
            <a:ext cx="163022" cy="177858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D9071F2-49AD-5241-B67D-C1ED1474E55B}"/>
              </a:ext>
            </a:extLst>
          </p:cNvPr>
          <p:cNvSpPr txBox="1"/>
          <p:nvPr/>
        </p:nvSpPr>
        <p:spPr>
          <a:xfrm>
            <a:off x="6946629" y="596184"/>
            <a:ext cx="17142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" charset="0"/>
                <a:ea typeface="Arial" charset="0"/>
                <a:cs typeface="Arial" charset="0"/>
              </a:rPr>
              <a:t>Outcomes</a:t>
            </a:r>
          </a:p>
        </p:txBody>
      </p:sp>
      <p:sp>
        <p:nvSpPr>
          <p:cNvPr id="37" name="Right Arrow 36"/>
          <p:cNvSpPr/>
          <p:nvPr/>
        </p:nvSpPr>
        <p:spPr>
          <a:xfrm>
            <a:off x="6836573" y="2620227"/>
            <a:ext cx="163022" cy="177858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DF313A5-9B22-D243-BAA6-DCEA87FFF7CF}"/>
              </a:ext>
            </a:extLst>
          </p:cNvPr>
          <p:cNvSpPr/>
          <p:nvPr/>
        </p:nvSpPr>
        <p:spPr>
          <a:xfrm>
            <a:off x="5127504" y="819316"/>
            <a:ext cx="1714501" cy="376880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585" indent="-128585">
              <a:buFont typeface="Arial" panose="020B0604020202020204" pitchFamily="34" charset="0"/>
              <a:buChar char="•"/>
            </a:pPr>
            <a:endParaRPr lang="en-US" sz="75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76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45" grpId="0"/>
      <p:bldP spid="46" grpId="0"/>
      <p:bldP spid="47" grpId="0" animBg="1"/>
      <p:bldP spid="48" grpId="0" animBg="1"/>
      <p:bldP spid="39" grpId="0" animBg="1"/>
      <p:bldP spid="49" grpId="0" animBg="1"/>
      <p:bldP spid="50" grpId="0" animBg="1"/>
      <p:bldP spid="54" grpId="0" animBg="1"/>
      <p:bldP spid="55" grpId="0" animBg="1"/>
      <p:bldP spid="57" grpId="0" animBg="1"/>
      <p:bldP spid="59" grpId="0" animBg="1"/>
      <p:bldP spid="60" grpId="0" animBg="1"/>
      <p:bldP spid="62" grpId="0" animBg="1"/>
      <p:bldP spid="64" grpId="0"/>
      <p:bldP spid="67" grpId="0"/>
      <p:bldP spid="41" grpId="0" animBg="1"/>
      <p:bldP spid="42" grpId="0" animBg="1"/>
      <p:bldP spid="43" grpId="0" animBg="1"/>
      <p:bldP spid="68" grpId="0" animBg="1"/>
      <p:bldP spid="69" grpId="0"/>
      <p:bldP spid="70" grpId="0"/>
      <p:bldP spid="71" grpId="0"/>
      <p:bldP spid="72" grpId="0" animBg="1"/>
      <p:bldP spid="73" grpId="0" animBg="1"/>
      <p:bldP spid="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ight Arrow 35"/>
          <p:cNvSpPr/>
          <p:nvPr/>
        </p:nvSpPr>
        <p:spPr>
          <a:xfrm>
            <a:off x="4964482" y="2635053"/>
            <a:ext cx="163022" cy="177858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10" name="Rectangle 9"/>
          <p:cNvSpPr/>
          <p:nvPr/>
        </p:nvSpPr>
        <p:spPr>
          <a:xfrm>
            <a:off x="3050884" y="839579"/>
            <a:ext cx="1909142" cy="376880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99332" y="598202"/>
            <a:ext cx="17142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" charset="0"/>
                <a:ea typeface="Arial" charset="0"/>
                <a:cs typeface="Arial" charset="0"/>
              </a:rPr>
              <a:t>Determinants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57234" y="595662"/>
            <a:ext cx="19091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" charset="0"/>
                <a:ea typeface="Arial" charset="0"/>
                <a:cs typeface="Arial" charset="0"/>
              </a:rPr>
              <a:t>Implementation Strategies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41180" y="595662"/>
            <a:ext cx="1685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" charset="0"/>
                <a:ea typeface="Arial" charset="0"/>
                <a:cs typeface="Arial" charset="0"/>
              </a:rPr>
              <a:t>Mechanisms</a:t>
            </a:r>
          </a:p>
        </p:txBody>
      </p:sp>
      <p:sp>
        <p:nvSpPr>
          <p:cNvPr id="35" name="Right Arrow 34"/>
          <p:cNvSpPr/>
          <p:nvPr/>
        </p:nvSpPr>
        <p:spPr>
          <a:xfrm>
            <a:off x="2887861" y="2635053"/>
            <a:ext cx="163022" cy="177858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2288" y="175996"/>
            <a:ext cx="8509633" cy="419675"/>
          </a:xfrm>
        </p:spPr>
        <p:txBody>
          <a:bodyPr>
            <a:noAutofit/>
          </a:bodyPr>
          <a:lstStyle/>
          <a:p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IRLM for Implementation Optimization Trial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106AA5E-E642-6A49-AC39-856863DFADC1}"/>
              </a:ext>
            </a:extLst>
          </p:cNvPr>
          <p:cNvSpPr/>
          <p:nvPr/>
        </p:nvSpPr>
        <p:spPr>
          <a:xfrm>
            <a:off x="652828" y="903457"/>
            <a:ext cx="2189532" cy="68954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endParaRPr lang="en-US" sz="75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3237725-174D-1A44-8A11-F7B8A7E4116E}"/>
              </a:ext>
            </a:extLst>
          </p:cNvPr>
          <p:cNvSpPr/>
          <p:nvPr/>
        </p:nvSpPr>
        <p:spPr>
          <a:xfrm>
            <a:off x="362288" y="834143"/>
            <a:ext cx="2520143" cy="378194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52F32AA-ADE0-8E40-831D-B1BE7F150C1A}"/>
              </a:ext>
            </a:extLst>
          </p:cNvPr>
          <p:cNvSpPr txBox="1"/>
          <p:nvPr/>
        </p:nvSpPr>
        <p:spPr>
          <a:xfrm rot="16200000">
            <a:off x="139279" y="1067381"/>
            <a:ext cx="75886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50" dirty="0">
                <a:latin typeface="Arial" charset="0"/>
                <a:ea typeface="Arial" charset="0"/>
                <a:cs typeface="Arial" charset="0"/>
              </a:rPr>
              <a:t>Intervention Characteristics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0886281-704A-7E42-9EA4-332C0FD7E2BF}"/>
              </a:ext>
            </a:extLst>
          </p:cNvPr>
          <p:cNvSpPr txBox="1"/>
          <p:nvPr/>
        </p:nvSpPr>
        <p:spPr>
          <a:xfrm rot="16200000">
            <a:off x="113569" y="1840339"/>
            <a:ext cx="770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latin typeface="Arial" charset="0"/>
                <a:ea typeface="Arial" charset="0"/>
                <a:cs typeface="Arial" charset="0"/>
              </a:rPr>
              <a:t>Inner      Setting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D2F2E5E-5CEA-6A4E-9BA4-63DFED1436A3}"/>
              </a:ext>
            </a:extLst>
          </p:cNvPr>
          <p:cNvSpPr txBox="1"/>
          <p:nvPr/>
        </p:nvSpPr>
        <p:spPr>
          <a:xfrm rot="16200000">
            <a:off x="106966" y="2593245"/>
            <a:ext cx="777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latin typeface="Arial" charset="0"/>
                <a:ea typeface="Arial" charset="0"/>
                <a:cs typeface="Arial" charset="0"/>
              </a:rPr>
              <a:t>Outer     Setting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AE2B2B3-2FB7-D24C-A23B-C9AE3C3DAE1B}"/>
              </a:ext>
            </a:extLst>
          </p:cNvPr>
          <p:cNvSpPr txBox="1"/>
          <p:nvPr/>
        </p:nvSpPr>
        <p:spPr>
          <a:xfrm rot="16200000">
            <a:off x="87552" y="3332375"/>
            <a:ext cx="857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latin typeface="Arial" charset="0"/>
                <a:ea typeface="Arial" charset="0"/>
                <a:cs typeface="Arial" charset="0"/>
              </a:rPr>
              <a:t>Characteristics of Individuals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06AD78-DD02-B341-A5CF-32B44368E82D}"/>
              </a:ext>
            </a:extLst>
          </p:cNvPr>
          <p:cNvSpPr/>
          <p:nvPr/>
        </p:nvSpPr>
        <p:spPr>
          <a:xfrm>
            <a:off x="644175" y="1656133"/>
            <a:ext cx="2189532" cy="68193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endParaRPr lang="en-US" sz="75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47F49D6-0573-0B4F-B7CC-D4EDE5C020FB}"/>
              </a:ext>
            </a:extLst>
          </p:cNvPr>
          <p:cNvSpPr/>
          <p:nvPr/>
        </p:nvSpPr>
        <p:spPr>
          <a:xfrm>
            <a:off x="649668" y="3882144"/>
            <a:ext cx="2189532" cy="67887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endParaRPr lang="en-US" sz="75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1B4D530-3357-9D4C-B344-EB3044000E2A}"/>
              </a:ext>
            </a:extLst>
          </p:cNvPr>
          <p:cNvSpPr/>
          <p:nvPr/>
        </p:nvSpPr>
        <p:spPr>
          <a:xfrm>
            <a:off x="644175" y="2408443"/>
            <a:ext cx="2189532" cy="68193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endParaRPr lang="en-US" sz="75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C8E7B21-2614-4146-A88B-062C5B221260}"/>
              </a:ext>
            </a:extLst>
          </p:cNvPr>
          <p:cNvSpPr/>
          <p:nvPr/>
        </p:nvSpPr>
        <p:spPr>
          <a:xfrm>
            <a:off x="644175" y="3142516"/>
            <a:ext cx="2189532" cy="68193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endParaRPr lang="en-US" sz="75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5354AAB-62E7-1E4A-8F8B-1109F6900B1B}"/>
              </a:ext>
            </a:extLst>
          </p:cNvPr>
          <p:cNvSpPr txBox="1"/>
          <p:nvPr/>
        </p:nvSpPr>
        <p:spPr>
          <a:xfrm rot="16200000">
            <a:off x="183852" y="4118954"/>
            <a:ext cx="6736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latin typeface="Arial" charset="0"/>
                <a:ea typeface="Arial" charset="0"/>
                <a:cs typeface="Arial" charset="0"/>
              </a:rPr>
              <a:t>Process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FBCDFE2-8796-104D-855E-9F101380C1A6}"/>
              </a:ext>
            </a:extLst>
          </p:cNvPr>
          <p:cNvSpPr txBox="1"/>
          <p:nvPr/>
        </p:nvSpPr>
        <p:spPr>
          <a:xfrm rot="5400000">
            <a:off x="4440506" y="1166753"/>
            <a:ext cx="844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latin typeface="Arial" charset="0"/>
                <a:ea typeface="Arial" charset="0"/>
                <a:cs typeface="Arial" charset="0"/>
              </a:rPr>
              <a:t>Strategy Package  #1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37C47D5-2625-014C-B334-EC4EB64B13C6}"/>
              </a:ext>
            </a:extLst>
          </p:cNvPr>
          <p:cNvSpPr/>
          <p:nvPr/>
        </p:nvSpPr>
        <p:spPr>
          <a:xfrm>
            <a:off x="3101460" y="894435"/>
            <a:ext cx="1638367" cy="84847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585" indent="-128585">
              <a:buFont typeface="Arial" charset="0"/>
              <a:buChar char="•"/>
            </a:pPr>
            <a:endParaRPr lang="en-US" sz="750" dirty="0">
              <a:solidFill>
                <a:schemeClr val="accent5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E615FC5-0878-6A4D-8AB3-35326C59BEE6}"/>
              </a:ext>
            </a:extLst>
          </p:cNvPr>
          <p:cNvSpPr/>
          <p:nvPr/>
        </p:nvSpPr>
        <p:spPr>
          <a:xfrm>
            <a:off x="3099052" y="1799402"/>
            <a:ext cx="1638367" cy="873266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585" indent="-128585">
              <a:buFont typeface="Arial" charset="0"/>
              <a:buChar char="•"/>
            </a:pPr>
            <a:endParaRPr lang="en-US" sz="750" dirty="0">
              <a:solidFill>
                <a:schemeClr val="accent5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8788357-C739-0E4C-9D08-CCA87E714DF4}"/>
              </a:ext>
            </a:extLst>
          </p:cNvPr>
          <p:cNvSpPr/>
          <p:nvPr/>
        </p:nvSpPr>
        <p:spPr>
          <a:xfrm>
            <a:off x="3099052" y="2725114"/>
            <a:ext cx="1638367" cy="873266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585" indent="-128585">
              <a:buFont typeface="Arial" charset="0"/>
              <a:buChar char="•"/>
            </a:pPr>
            <a:endParaRPr lang="en-US" sz="750" dirty="0">
              <a:solidFill>
                <a:schemeClr val="accent5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772CF8F-BAF2-8B4F-BB7D-ACFFBC181E38}"/>
              </a:ext>
            </a:extLst>
          </p:cNvPr>
          <p:cNvSpPr/>
          <p:nvPr/>
        </p:nvSpPr>
        <p:spPr>
          <a:xfrm>
            <a:off x="3095982" y="3644624"/>
            <a:ext cx="1638367" cy="911866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585" indent="-128585">
              <a:buFont typeface="Arial" charset="0"/>
              <a:buChar char="•"/>
            </a:pPr>
            <a:endParaRPr lang="en-US" sz="750" dirty="0">
              <a:solidFill>
                <a:schemeClr val="accent5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D17AAC5-E424-C44A-A8E4-56849BCDDC1C}"/>
              </a:ext>
            </a:extLst>
          </p:cNvPr>
          <p:cNvSpPr txBox="1"/>
          <p:nvPr/>
        </p:nvSpPr>
        <p:spPr>
          <a:xfrm rot="5400000">
            <a:off x="4420261" y="2082148"/>
            <a:ext cx="873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latin typeface="Arial" charset="0"/>
                <a:ea typeface="Arial" charset="0"/>
                <a:cs typeface="Arial" charset="0"/>
              </a:rPr>
              <a:t>Strategy Package  #2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17D0BB5-C862-3045-847D-B995AC47AA8A}"/>
              </a:ext>
            </a:extLst>
          </p:cNvPr>
          <p:cNvSpPr txBox="1"/>
          <p:nvPr/>
        </p:nvSpPr>
        <p:spPr>
          <a:xfrm rot="5400000">
            <a:off x="4422544" y="3007859"/>
            <a:ext cx="8732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latin typeface="Arial" charset="0"/>
                <a:ea typeface="Arial" charset="0"/>
                <a:cs typeface="Arial" charset="0"/>
              </a:rPr>
              <a:t>Strategy Package  #3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9BFABAF-E45E-E54C-837A-B9BAFBDCC4CB}"/>
              </a:ext>
            </a:extLst>
          </p:cNvPr>
          <p:cNvSpPr txBox="1"/>
          <p:nvPr/>
        </p:nvSpPr>
        <p:spPr>
          <a:xfrm rot="5400000">
            <a:off x="4406607" y="3942368"/>
            <a:ext cx="903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latin typeface="Arial" charset="0"/>
                <a:ea typeface="Arial" charset="0"/>
                <a:cs typeface="Arial" charset="0"/>
              </a:rPr>
              <a:t>Strategy </a:t>
            </a:r>
          </a:p>
          <a:p>
            <a:pPr algn="ctr"/>
            <a:r>
              <a:rPr lang="en-US" sz="700" dirty="0">
                <a:latin typeface="Arial" charset="0"/>
                <a:ea typeface="Arial" charset="0"/>
                <a:cs typeface="Arial" charset="0"/>
              </a:rPr>
              <a:t>Package  #4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7E81B67-AECC-0545-A588-2C2EBA351952}"/>
              </a:ext>
            </a:extLst>
          </p:cNvPr>
          <p:cNvSpPr/>
          <p:nvPr/>
        </p:nvSpPr>
        <p:spPr>
          <a:xfrm>
            <a:off x="6938020" y="834142"/>
            <a:ext cx="1714205" cy="376880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ECC80D5-B28C-714B-A151-4421EC9F9BF8}"/>
              </a:ext>
            </a:extLst>
          </p:cNvPr>
          <p:cNvSpPr/>
          <p:nvPr/>
        </p:nvSpPr>
        <p:spPr>
          <a:xfrm>
            <a:off x="7008220" y="888964"/>
            <a:ext cx="1413165" cy="157027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1A6E301-76F9-5042-9F96-FE4822C5D4DE}"/>
              </a:ext>
            </a:extLst>
          </p:cNvPr>
          <p:cNvSpPr/>
          <p:nvPr/>
        </p:nvSpPr>
        <p:spPr>
          <a:xfrm>
            <a:off x="7008220" y="3368862"/>
            <a:ext cx="1413165" cy="11790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E241160-80B8-F744-A01A-FD3A35D10294}"/>
              </a:ext>
            </a:extLst>
          </p:cNvPr>
          <p:cNvSpPr/>
          <p:nvPr/>
        </p:nvSpPr>
        <p:spPr>
          <a:xfrm>
            <a:off x="7008220" y="2632336"/>
            <a:ext cx="1413165" cy="56596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A499526-23F9-1C4C-AEB3-1EE90A5CCD7B}"/>
              </a:ext>
            </a:extLst>
          </p:cNvPr>
          <p:cNvSpPr txBox="1"/>
          <p:nvPr/>
        </p:nvSpPr>
        <p:spPr>
          <a:xfrm rot="5400000">
            <a:off x="7751673" y="1568770"/>
            <a:ext cx="15702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Arial" charset="0"/>
                <a:ea typeface="Arial" charset="0"/>
                <a:cs typeface="Arial" charset="0"/>
              </a:rPr>
              <a:t>Implementation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8282FDA-01DF-EC4F-B2C2-B2D182925E0F}"/>
              </a:ext>
            </a:extLst>
          </p:cNvPr>
          <p:cNvSpPr txBox="1"/>
          <p:nvPr/>
        </p:nvSpPr>
        <p:spPr>
          <a:xfrm rot="5400000">
            <a:off x="8253828" y="2799901"/>
            <a:ext cx="5659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Arial" charset="0"/>
                <a:ea typeface="Arial" charset="0"/>
                <a:cs typeface="Arial" charset="0"/>
              </a:rPr>
              <a:t>Service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04B598D-79ED-FA43-AB4C-49564C65B079}"/>
              </a:ext>
            </a:extLst>
          </p:cNvPr>
          <p:cNvSpPr txBox="1"/>
          <p:nvPr/>
        </p:nvSpPr>
        <p:spPr>
          <a:xfrm rot="5400000">
            <a:off x="7946120" y="3842960"/>
            <a:ext cx="11813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Arial" charset="0"/>
                <a:ea typeface="Arial" charset="0"/>
                <a:cs typeface="Arial" charset="0"/>
              </a:rPr>
              <a:t>Clinical/Patient</a:t>
            </a:r>
          </a:p>
        </p:txBody>
      </p:sp>
      <p:sp>
        <p:nvSpPr>
          <p:cNvPr id="68" name="Right Arrow 67">
            <a:extLst>
              <a:ext uri="{FF2B5EF4-FFF2-40B4-BE49-F238E27FC236}">
                <a16:creationId xmlns:a16="http://schemas.microsoft.com/office/drawing/2014/main" id="{6A43D3BF-1656-7C4C-9D98-45E1EF80F054}"/>
              </a:ext>
            </a:extLst>
          </p:cNvPr>
          <p:cNvSpPr/>
          <p:nvPr/>
        </p:nvSpPr>
        <p:spPr>
          <a:xfrm rot="5400000">
            <a:off x="7632823" y="2454962"/>
            <a:ext cx="163022" cy="177858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69" name="Right Arrow 68">
            <a:extLst>
              <a:ext uri="{FF2B5EF4-FFF2-40B4-BE49-F238E27FC236}">
                <a16:creationId xmlns:a16="http://schemas.microsoft.com/office/drawing/2014/main" id="{8CF4F47F-2F07-CB4A-8BD2-9FF79FB561C4}"/>
              </a:ext>
            </a:extLst>
          </p:cNvPr>
          <p:cNvSpPr/>
          <p:nvPr/>
        </p:nvSpPr>
        <p:spPr>
          <a:xfrm rot="5400000">
            <a:off x="7632823" y="3190878"/>
            <a:ext cx="163022" cy="177858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075DE73-B354-0B43-AA5E-EF4C82B6DE40}"/>
              </a:ext>
            </a:extLst>
          </p:cNvPr>
          <p:cNvSpPr txBox="1"/>
          <p:nvPr/>
        </p:nvSpPr>
        <p:spPr>
          <a:xfrm>
            <a:off x="6938019" y="607761"/>
            <a:ext cx="17142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" charset="0"/>
                <a:ea typeface="Arial" charset="0"/>
                <a:cs typeface="Arial" charset="0"/>
              </a:rPr>
              <a:t>Outcomes</a:t>
            </a:r>
          </a:p>
        </p:txBody>
      </p:sp>
      <p:sp>
        <p:nvSpPr>
          <p:cNvPr id="37" name="Right Arrow 36"/>
          <p:cNvSpPr/>
          <p:nvPr/>
        </p:nvSpPr>
        <p:spPr>
          <a:xfrm>
            <a:off x="6836573" y="2635053"/>
            <a:ext cx="163022" cy="177858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DF313A5-9B22-D243-BAA6-DCEA87FFF7CF}"/>
              </a:ext>
            </a:extLst>
          </p:cNvPr>
          <p:cNvSpPr/>
          <p:nvPr/>
        </p:nvSpPr>
        <p:spPr>
          <a:xfrm>
            <a:off x="5127504" y="834142"/>
            <a:ext cx="1714501" cy="376880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585" indent="-128585">
              <a:buFont typeface="Arial" panose="020B0604020202020204" pitchFamily="34" charset="0"/>
              <a:buChar char="•"/>
            </a:pPr>
            <a:endParaRPr lang="en-US" sz="75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72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7" grpId="0" animBg="1"/>
      <p:bldP spid="54" grpId="0" animBg="1"/>
      <p:bldP spid="55" grpId="0" animBg="1"/>
      <p:bldP spid="57" grpId="0" animBg="1"/>
      <p:bldP spid="59" grpId="0"/>
      <p:bldP spid="60" grpId="0"/>
      <p:bldP spid="62" grpId="0"/>
      <p:bldP spid="39" grpId="0" animBg="1"/>
      <p:bldP spid="46" grpId="0" animBg="1"/>
      <p:bldP spid="48" grpId="0" animBg="1"/>
      <p:bldP spid="49" grpId="0" animBg="1"/>
      <p:bldP spid="50" grpId="0"/>
      <p:bldP spid="64" grpId="0"/>
      <p:bldP spid="67" grpId="0"/>
      <p:bldP spid="68" grpId="0" animBg="1"/>
      <p:bldP spid="69" grpId="0" animBg="1"/>
      <p:bldP spid="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ight Arrow 56">
            <a:extLst>
              <a:ext uri="{FF2B5EF4-FFF2-40B4-BE49-F238E27FC236}">
                <a16:creationId xmlns:a16="http://schemas.microsoft.com/office/drawing/2014/main" id="{74181E11-FC57-6540-ABEA-4A7E446A79D1}"/>
              </a:ext>
            </a:extLst>
          </p:cNvPr>
          <p:cNvSpPr/>
          <p:nvPr/>
        </p:nvSpPr>
        <p:spPr>
          <a:xfrm>
            <a:off x="6852401" y="3718010"/>
            <a:ext cx="163022" cy="177858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A5B92A0-CFF8-B346-865A-379CCADC3159}"/>
              </a:ext>
            </a:extLst>
          </p:cNvPr>
          <p:cNvSpPr/>
          <p:nvPr/>
        </p:nvSpPr>
        <p:spPr>
          <a:xfrm>
            <a:off x="6951574" y="827509"/>
            <a:ext cx="1848176" cy="376880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54" name="Right Arrow 53">
            <a:extLst>
              <a:ext uri="{FF2B5EF4-FFF2-40B4-BE49-F238E27FC236}">
                <a16:creationId xmlns:a16="http://schemas.microsoft.com/office/drawing/2014/main" id="{BA33FEDA-F581-7E49-9E57-598AA5690220}"/>
              </a:ext>
            </a:extLst>
          </p:cNvPr>
          <p:cNvSpPr/>
          <p:nvPr/>
        </p:nvSpPr>
        <p:spPr>
          <a:xfrm rot="5400000">
            <a:off x="7707282" y="2144655"/>
            <a:ext cx="163022" cy="177858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67" name="Right Arrow 66">
            <a:extLst>
              <a:ext uri="{FF2B5EF4-FFF2-40B4-BE49-F238E27FC236}">
                <a16:creationId xmlns:a16="http://schemas.microsoft.com/office/drawing/2014/main" id="{CB1A3680-34FF-6747-BBA6-F424B82DF64E}"/>
              </a:ext>
            </a:extLst>
          </p:cNvPr>
          <p:cNvSpPr/>
          <p:nvPr/>
        </p:nvSpPr>
        <p:spPr>
          <a:xfrm rot="5400000">
            <a:off x="7714161" y="2890146"/>
            <a:ext cx="163022" cy="177858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55" name="Right Arrow 54">
            <a:extLst>
              <a:ext uri="{FF2B5EF4-FFF2-40B4-BE49-F238E27FC236}">
                <a16:creationId xmlns:a16="http://schemas.microsoft.com/office/drawing/2014/main" id="{A13CC0DF-A4CC-E04F-B8B5-39CE3F8D4D00}"/>
              </a:ext>
            </a:extLst>
          </p:cNvPr>
          <p:cNvSpPr/>
          <p:nvPr/>
        </p:nvSpPr>
        <p:spPr>
          <a:xfrm rot="16200000">
            <a:off x="3923846" y="2897434"/>
            <a:ext cx="163022" cy="177858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36" name="Right Arrow 35"/>
          <p:cNvSpPr/>
          <p:nvPr/>
        </p:nvSpPr>
        <p:spPr>
          <a:xfrm>
            <a:off x="4959921" y="1773381"/>
            <a:ext cx="163022" cy="177858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68" name="Right Arrow Callout 67">
            <a:extLst>
              <a:ext uri="{FF2B5EF4-FFF2-40B4-BE49-F238E27FC236}">
                <a16:creationId xmlns:a16="http://schemas.microsoft.com/office/drawing/2014/main" id="{B3E50811-7E60-0D40-8166-0B73206A6897}"/>
              </a:ext>
            </a:extLst>
          </p:cNvPr>
          <p:cNvSpPr/>
          <p:nvPr/>
        </p:nvSpPr>
        <p:spPr>
          <a:xfrm>
            <a:off x="2537577" y="2803956"/>
            <a:ext cx="501223" cy="1988235"/>
          </a:xfrm>
          <a:prstGeom prst="rightArrowCallout">
            <a:avLst>
              <a:gd name="adj1" fmla="val 19750"/>
              <a:gd name="adj2" fmla="val 18438"/>
              <a:gd name="adj3" fmla="val 17125"/>
              <a:gd name="adj4" fmla="val 72852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ight Arrow Callout 5">
            <a:extLst>
              <a:ext uri="{FF2B5EF4-FFF2-40B4-BE49-F238E27FC236}">
                <a16:creationId xmlns:a16="http://schemas.microsoft.com/office/drawing/2014/main" id="{E37BF30F-44BF-5C43-B2B9-8BFD7127CA54}"/>
              </a:ext>
            </a:extLst>
          </p:cNvPr>
          <p:cNvSpPr/>
          <p:nvPr/>
        </p:nvSpPr>
        <p:spPr>
          <a:xfrm>
            <a:off x="2537359" y="900508"/>
            <a:ext cx="501223" cy="1988235"/>
          </a:xfrm>
          <a:prstGeom prst="rightArrowCallout">
            <a:avLst>
              <a:gd name="adj1" fmla="val 19750"/>
              <a:gd name="adj2" fmla="val 18438"/>
              <a:gd name="adj3" fmla="val 17125"/>
              <a:gd name="adj4" fmla="val 72852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3237725-174D-1A44-8A11-F7B8A7E4116E}"/>
              </a:ext>
            </a:extLst>
          </p:cNvPr>
          <p:cNvSpPr/>
          <p:nvPr/>
        </p:nvSpPr>
        <p:spPr>
          <a:xfrm>
            <a:off x="333150" y="831194"/>
            <a:ext cx="2520143" cy="3781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10" name="Rectangle 9"/>
          <p:cNvSpPr/>
          <p:nvPr/>
        </p:nvSpPr>
        <p:spPr>
          <a:xfrm>
            <a:off x="3056216" y="826811"/>
            <a:ext cx="1909142" cy="206979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70194" y="595253"/>
            <a:ext cx="17142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" charset="0"/>
                <a:ea typeface="Arial" charset="0"/>
                <a:cs typeface="Arial" charset="0"/>
              </a:rPr>
              <a:t>Determinants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7253" y="2863252"/>
            <a:ext cx="38162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" charset="0"/>
                <a:ea typeface="Arial" charset="0"/>
                <a:cs typeface="Arial" charset="0"/>
              </a:rPr>
              <a:t>Clinical Intervention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23095" y="573547"/>
            <a:ext cx="17142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" charset="0"/>
                <a:ea typeface="Arial" charset="0"/>
                <a:cs typeface="Arial" charset="0"/>
              </a:rPr>
              <a:t>Mechanisms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DF313A5-9B22-D243-BAA6-DCEA87FFF7CF}"/>
              </a:ext>
            </a:extLst>
          </p:cNvPr>
          <p:cNvSpPr/>
          <p:nvPr/>
        </p:nvSpPr>
        <p:spPr>
          <a:xfrm>
            <a:off x="5122951" y="833453"/>
            <a:ext cx="1714501" cy="205771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582" indent="-128582">
              <a:buFont typeface="Arial" panose="020B0604020202020204" pitchFamily="34" charset="0"/>
              <a:buChar char="•"/>
            </a:pPr>
            <a:endParaRPr lang="en-US" sz="75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106AA5E-E642-6A49-AC39-856863DFADC1}"/>
              </a:ext>
            </a:extLst>
          </p:cNvPr>
          <p:cNvSpPr/>
          <p:nvPr/>
        </p:nvSpPr>
        <p:spPr>
          <a:xfrm>
            <a:off x="623689" y="900509"/>
            <a:ext cx="2189532" cy="68954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endParaRPr lang="en-US" sz="75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52F32AA-ADE0-8E40-831D-B1BE7F150C1A}"/>
              </a:ext>
            </a:extLst>
          </p:cNvPr>
          <p:cNvSpPr txBox="1"/>
          <p:nvPr/>
        </p:nvSpPr>
        <p:spPr>
          <a:xfrm rot="16200000">
            <a:off x="110140" y="1064433"/>
            <a:ext cx="75886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50" dirty="0">
                <a:latin typeface="Arial" charset="0"/>
                <a:ea typeface="Arial" charset="0"/>
                <a:cs typeface="Arial" charset="0"/>
              </a:rPr>
              <a:t>Intervention Characteristics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0886281-704A-7E42-9EA4-332C0FD7E2BF}"/>
              </a:ext>
            </a:extLst>
          </p:cNvPr>
          <p:cNvSpPr txBox="1"/>
          <p:nvPr/>
        </p:nvSpPr>
        <p:spPr>
          <a:xfrm rot="16200000">
            <a:off x="84430" y="1837391"/>
            <a:ext cx="770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latin typeface="Arial" charset="0"/>
                <a:ea typeface="Arial" charset="0"/>
                <a:cs typeface="Arial" charset="0"/>
              </a:rPr>
              <a:t>Inner      Setting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D2F2E5E-5CEA-6A4E-9BA4-63DFED1436A3}"/>
              </a:ext>
            </a:extLst>
          </p:cNvPr>
          <p:cNvSpPr txBox="1"/>
          <p:nvPr/>
        </p:nvSpPr>
        <p:spPr>
          <a:xfrm rot="16200000">
            <a:off x="77828" y="2590296"/>
            <a:ext cx="777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latin typeface="Arial" charset="0"/>
                <a:ea typeface="Arial" charset="0"/>
                <a:cs typeface="Arial" charset="0"/>
              </a:rPr>
              <a:t>Outer     Setting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AE2B2B3-2FB7-D24C-A23B-C9AE3C3DAE1B}"/>
              </a:ext>
            </a:extLst>
          </p:cNvPr>
          <p:cNvSpPr txBox="1"/>
          <p:nvPr/>
        </p:nvSpPr>
        <p:spPr>
          <a:xfrm rot="16200000">
            <a:off x="58413" y="3329427"/>
            <a:ext cx="857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latin typeface="Arial" charset="0"/>
                <a:ea typeface="Arial" charset="0"/>
                <a:cs typeface="Arial" charset="0"/>
              </a:rPr>
              <a:t>Characteristics of Individuals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06AD78-DD02-B341-A5CF-32B44368E82D}"/>
              </a:ext>
            </a:extLst>
          </p:cNvPr>
          <p:cNvSpPr/>
          <p:nvPr/>
        </p:nvSpPr>
        <p:spPr>
          <a:xfrm>
            <a:off x="615036" y="1653184"/>
            <a:ext cx="2189532" cy="68193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endParaRPr lang="en-US" sz="75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47F49D6-0573-0B4F-B7CC-D4EDE5C020FB}"/>
              </a:ext>
            </a:extLst>
          </p:cNvPr>
          <p:cNvSpPr/>
          <p:nvPr/>
        </p:nvSpPr>
        <p:spPr>
          <a:xfrm>
            <a:off x="620529" y="3879196"/>
            <a:ext cx="2189532" cy="67887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endParaRPr lang="en-US" sz="75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1B4D530-3357-9D4C-B344-EB3044000E2A}"/>
              </a:ext>
            </a:extLst>
          </p:cNvPr>
          <p:cNvSpPr/>
          <p:nvPr/>
        </p:nvSpPr>
        <p:spPr>
          <a:xfrm>
            <a:off x="615036" y="2405494"/>
            <a:ext cx="2189532" cy="68193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endParaRPr lang="en-US" sz="75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C8E7B21-2614-4146-A88B-062C5B221260}"/>
              </a:ext>
            </a:extLst>
          </p:cNvPr>
          <p:cNvSpPr/>
          <p:nvPr/>
        </p:nvSpPr>
        <p:spPr>
          <a:xfrm>
            <a:off x="615036" y="3139567"/>
            <a:ext cx="2189532" cy="68193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endParaRPr lang="en-US" sz="75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5354AAB-62E7-1E4A-8F8B-1109F6900B1B}"/>
              </a:ext>
            </a:extLst>
          </p:cNvPr>
          <p:cNvSpPr txBox="1"/>
          <p:nvPr/>
        </p:nvSpPr>
        <p:spPr>
          <a:xfrm rot="16200000">
            <a:off x="154714" y="4116005"/>
            <a:ext cx="6736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latin typeface="Arial" charset="0"/>
                <a:ea typeface="Arial" charset="0"/>
                <a:cs typeface="Arial" charset="0"/>
              </a:rPr>
              <a:t>Process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E1E35FC-2634-3340-926A-1DA82C2544B3}"/>
              </a:ext>
            </a:extLst>
          </p:cNvPr>
          <p:cNvSpPr/>
          <p:nvPr/>
        </p:nvSpPr>
        <p:spPr>
          <a:xfrm>
            <a:off x="7025311" y="881230"/>
            <a:ext cx="1533698" cy="127084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675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47A3AD2-96B9-4E45-A50E-1EDDBA4A0433}"/>
              </a:ext>
            </a:extLst>
          </p:cNvPr>
          <p:cNvSpPr/>
          <p:nvPr/>
        </p:nvSpPr>
        <p:spPr>
          <a:xfrm>
            <a:off x="7025311" y="3064170"/>
            <a:ext cx="1533698" cy="147938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675" dirty="0">
              <a:solidFill>
                <a:schemeClr val="tx1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DCA55F8-718A-D647-9038-64E9404EB62C}"/>
              </a:ext>
            </a:extLst>
          </p:cNvPr>
          <p:cNvSpPr/>
          <p:nvPr/>
        </p:nvSpPr>
        <p:spPr>
          <a:xfrm>
            <a:off x="7021944" y="2322387"/>
            <a:ext cx="1533698" cy="57253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675" dirty="0">
              <a:solidFill>
                <a:schemeClr val="tx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E8246E0-DF2A-2742-951C-0F66FD48D777}"/>
              </a:ext>
            </a:extLst>
          </p:cNvPr>
          <p:cNvSpPr txBox="1"/>
          <p:nvPr/>
        </p:nvSpPr>
        <p:spPr>
          <a:xfrm>
            <a:off x="6894778" y="580298"/>
            <a:ext cx="17142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" charset="0"/>
                <a:ea typeface="Arial" charset="0"/>
                <a:cs typeface="Arial" charset="0"/>
              </a:rPr>
              <a:t>Outcomes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27DAA63-882E-B148-8A07-89DB69F3CB1C}"/>
              </a:ext>
            </a:extLst>
          </p:cNvPr>
          <p:cNvSpPr txBox="1"/>
          <p:nvPr/>
        </p:nvSpPr>
        <p:spPr>
          <a:xfrm rot="5400000">
            <a:off x="7986445" y="1406027"/>
            <a:ext cx="13759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Arial" charset="0"/>
                <a:ea typeface="Arial" charset="0"/>
                <a:cs typeface="Arial" charset="0"/>
              </a:rPr>
              <a:t>Implementation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6770AC9-689C-C04D-9F72-F80C9CA037A4}"/>
              </a:ext>
            </a:extLst>
          </p:cNvPr>
          <p:cNvSpPr txBox="1"/>
          <p:nvPr/>
        </p:nvSpPr>
        <p:spPr>
          <a:xfrm rot="5400000">
            <a:off x="8391450" y="2553058"/>
            <a:ext cx="5659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Arial" charset="0"/>
                <a:ea typeface="Arial" charset="0"/>
                <a:cs typeface="Arial" charset="0"/>
              </a:rPr>
              <a:t>Service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64AF07E-B632-B840-8A19-A58B3E9CC78B}"/>
              </a:ext>
            </a:extLst>
          </p:cNvPr>
          <p:cNvSpPr txBox="1"/>
          <p:nvPr/>
        </p:nvSpPr>
        <p:spPr>
          <a:xfrm rot="5400000">
            <a:off x="8083743" y="3844768"/>
            <a:ext cx="11813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Arial" charset="0"/>
                <a:ea typeface="Arial" charset="0"/>
                <a:cs typeface="Arial" charset="0"/>
              </a:rPr>
              <a:t>Clinical/Patient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762D5B3-375E-2640-967C-4306B1889E02}"/>
              </a:ext>
            </a:extLst>
          </p:cNvPr>
          <p:cNvSpPr/>
          <p:nvPr/>
        </p:nvSpPr>
        <p:spPr>
          <a:xfrm>
            <a:off x="3056216" y="3067874"/>
            <a:ext cx="3789785" cy="154094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4F4536F-D7F4-4741-ADFC-A56E77E7A9B9}"/>
              </a:ext>
            </a:extLst>
          </p:cNvPr>
          <p:cNvSpPr txBox="1"/>
          <p:nvPr/>
        </p:nvSpPr>
        <p:spPr>
          <a:xfrm>
            <a:off x="3096666" y="587232"/>
            <a:ext cx="18173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" charset="0"/>
                <a:ea typeface="Arial" charset="0"/>
                <a:cs typeface="Arial" charset="0"/>
              </a:rPr>
              <a:t>Implementation Strategies</a:t>
            </a:r>
          </a:p>
        </p:txBody>
      </p:sp>
      <p:sp>
        <p:nvSpPr>
          <p:cNvPr id="56" name="Right Arrow 55">
            <a:extLst>
              <a:ext uri="{FF2B5EF4-FFF2-40B4-BE49-F238E27FC236}">
                <a16:creationId xmlns:a16="http://schemas.microsoft.com/office/drawing/2014/main" id="{15CAB238-0BC0-6644-9AFC-6853462854E9}"/>
              </a:ext>
            </a:extLst>
          </p:cNvPr>
          <p:cNvSpPr/>
          <p:nvPr/>
        </p:nvSpPr>
        <p:spPr>
          <a:xfrm>
            <a:off x="6846001" y="1399174"/>
            <a:ext cx="163022" cy="177858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8E5041-5131-C548-AE02-1E1E8367D9B4}"/>
              </a:ext>
            </a:extLst>
          </p:cNvPr>
          <p:cNvSpPr/>
          <p:nvPr/>
        </p:nvSpPr>
        <p:spPr>
          <a:xfrm>
            <a:off x="2862256" y="4543559"/>
            <a:ext cx="134657" cy="1231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14E4BAB1-B37A-7D4C-B5E5-8B4E76AAF391}"/>
              </a:ext>
            </a:extLst>
          </p:cNvPr>
          <p:cNvSpPr/>
          <p:nvPr/>
        </p:nvSpPr>
        <p:spPr>
          <a:xfrm>
            <a:off x="2449803" y="4622206"/>
            <a:ext cx="509894" cy="309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itle 2">
            <a:extLst>
              <a:ext uri="{FF2B5EF4-FFF2-40B4-BE49-F238E27FC236}">
                <a16:creationId xmlns:a16="http://schemas.microsoft.com/office/drawing/2014/main" id="{E2A813EE-B773-014E-AE9E-3DCDCCA5F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288" y="186620"/>
            <a:ext cx="7886700" cy="41967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 Narrow" panose="020B0604020202020204" pitchFamily="34" charset="0"/>
                <a:cs typeface="Arial Narrow" panose="020B0604020202020204" pitchFamily="34" charset="0"/>
              </a:rPr>
              <a:t>IRLM with Clinical Intervention</a:t>
            </a:r>
          </a:p>
        </p:txBody>
      </p:sp>
    </p:spTree>
    <p:extLst>
      <p:ext uri="{BB962C8B-B14F-4D97-AF65-F5344CB8AC3E}">
        <p14:creationId xmlns:p14="http://schemas.microsoft.com/office/powerpoint/2010/main" val="36101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4" grpId="0" animBg="1"/>
      <p:bldP spid="67" grpId="0" animBg="1"/>
      <p:bldP spid="55" grpId="0" animBg="1"/>
      <p:bldP spid="36" grpId="0" animBg="1"/>
      <p:bldP spid="30" grpId="0" animBg="1"/>
      <p:bldP spid="10" grpId="0" animBg="1"/>
      <p:bldP spid="17" grpId="0"/>
      <p:bldP spid="18" grpId="0"/>
      <p:bldP spid="19" grpId="0"/>
      <p:bldP spid="52" grpId="0" animBg="1"/>
      <p:bldP spid="29" grpId="0" animBg="1"/>
      <p:bldP spid="32" grpId="0"/>
      <p:bldP spid="33" grpId="0"/>
      <p:bldP spid="34" grpId="0"/>
      <p:bldP spid="38" grpId="0"/>
      <p:bldP spid="40" grpId="0" animBg="1"/>
      <p:bldP spid="41" grpId="0" animBg="1"/>
      <p:bldP spid="42" grpId="0" animBg="1"/>
      <p:bldP spid="43" grpId="0" animBg="1"/>
      <p:bldP spid="44" grpId="0"/>
      <p:bldP spid="53" grpId="0" animBg="1"/>
      <p:bldP spid="58" grpId="0" animBg="1"/>
      <p:bldP spid="59" grpId="0" animBg="1"/>
      <p:bldP spid="60" grpId="0"/>
      <p:bldP spid="61" grpId="0"/>
      <p:bldP spid="62" grpId="0"/>
      <p:bldP spid="63" grpId="0"/>
      <p:bldP spid="39" grpId="0" animBg="1"/>
      <p:bldP spid="45" grpId="0"/>
      <p:bldP spid="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050884" y="2571750"/>
            <a:ext cx="1909142" cy="206979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99333" y="631356"/>
            <a:ext cx="17142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" charset="0"/>
                <a:ea typeface="Arial" charset="0"/>
                <a:cs typeface="Arial" charset="0"/>
              </a:rPr>
              <a:t>Determinants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96764" y="618651"/>
            <a:ext cx="18173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" charset="0"/>
                <a:ea typeface="Arial" charset="0"/>
                <a:cs typeface="Arial" charset="0"/>
              </a:rPr>
              <a:t>Clinical Intervention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28480" y="618651"/>
            <a:ext cx="17142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" charset="0"/>
                <a:ea typeface="Arial" charset="0"/>
                <a:cs typeface="Arial" charset="0"/>
              </a:rPr>
              <a:t>Mechanisms</a:t>
            </a:r>
          </a:p>
        </p:txBody>
      </p:sp>
      <p:sp>
        <p:nvSpPr>
          <p:cNvPr id="35" name="Right Arrow 34"/>
          <p:cNvSpPr/>
          <p:nvPr/>
        </p:nvSpPr>
        <p:spPr>
          <a:xfrm>
            <a:off x="2887861" y="2668207"/>
            <a:ext cx="163022" cy="177858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36" name="Right Arrow 35"/>
          <p:cNvSpPr/>
          <p:nvPr/>
        </p:nvSpPr>
        <p:spPr>
          <a:xfrm>
            <a:off x="4954597" y="2668207"/>
            <a:ext cx="163022" cy="177858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37" name="Right Arrow 36"/>
          <p:cNvSpPr/>
          <p:nvPr/>
        </p:nvSpPr>
        <p:spPr>
          <a:xfrm>
            <a:off x="6826687" y="2668207"/>
            <a:ext cx="163022" cy="177858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2288" y="186620"/>
            <a:ext cx="7886700" cy="41967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 Narrow" panose="020B0604020202020204" pitchFamily="34" charset="0"/>
                <a:cs typeface="Arial Narrow" panose="020B0604020202020204" pitchFamily="34" charset="0"/>
              </a:rPr>
              <a:t>IRLM with Clinical Intervention version 2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DF313A5-9B22-D243-BAA6-DCEA87FFF7CF}"/>
              </a:ext>
            </a:extLst>
          </p:cNvPr>
          <p:cNvSpPr/>
          <p:nvPr/>
        </p:nvSpPr>
        <p:spPr>
          <a:xfrm>
            <a:off x="5117619" y="867297"/>
            <a:ext cx="1714501" cy="376880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582" indent="-128582">
              <a:buFont typeface="Arial" panose="020B0604020202020204" pitchFamily="34" charset="0"/>
              <a:buChar char="•"/>
            </a:pPr>
            <a:endParaRPr lang="en-US" sz="75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106AA5E-E642-6A49-AC39-856863DFADC1}"/>
              </a:ext>
            </a:extLst>
          </p:cNvPr>
          <p:cNvSpPr/>
          <p:nvPr/>
        </p:nvSpPr>
        <p:spPr>
          <a:xfrm>
            <a:off x="652828" y="936612"/>
            <a:ext cx="2189532" cy="68954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endParaRPr lang="en-US" sz="75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3237725-174D-1A44-8A11-F7B8A7E4116E}"/>
              </a:ext>
            </a:extLst>
          </p:cNvPr>
          <p:cNvSpPr/>
          <p:nvPr/>
        </p:nvSpPr>
        <p:spPr>
          <a:xfrm>
            <a:off x="362289" y="867297"/>
            <a:ext cx="2520143" cy="378194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52F32AA-ADE0-8E40-831D-B1BE7F150C1A}"/>
              </a:ext>
            </a:extLst>
          </p:cNvPr>
          <p:cNvSpPr txBox="1"/>
          <p:nvPr/>
        </p:nvSpPr>
        <p:spPr>
          <a:xfrm rot="16200000">
            <a:off x="139279" y="1100536"/>
            <a:ext cx="75886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50" dirty="0">
                <a:latin typeface="Arial" charset="0"/>
                <a:ea typeface="Arial" charset="0"/>
                <a:cs typeface="Arial" charset="0"/>
              </a:rPr>
              <a:t>Intervention Characteristics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0886281-704A-7E42-9EA4-332C0FD7E2BF}"/>
              </a:ext>
            </a:extLst>
          </p:cNvPr>
          <p:cNvSpPr txBox="1"/>
          <p:nvPr/>
        </p:nvSpPr>
        <p:spPr>
          <a:xfrm rot="16200000">
            <a:off x="113569" y="1873494"/>
            <a:ext cx="770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latin typeface="Arial" charset="0"/>
                <a:ea typeface="Arial" charset="0"/>
                <a:cs typeface="Arial" charset="0"/>
              </a:rPr>
              <a:t>Inner      Setting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D2F2E5E-5CEA-6A4E-9BA4-63DFED1436A3}"/>
              </a:ext>
            </a:extLst>
          </p:cNvPr>
          <p:cNvSpPr txBox="1"/>
          <p:nvPr/>
        </p:nvSpPr>
        <p:spPr>
          <a:xfrm rot="16200000">
            <a:off x="106967" y="2626399"/>
            <a:ext cx="777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latin typeface="Arial" charset="0"/>
                <a:ea typeface="Arial" charset="0"/>
                <a:cs typeface="Arial" charset="0"/>
              </a:rPr>
              <a:t>Outer     Setting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AE2B2B3-2FB7-D24C-A23B-C9AE3C3DAE1B}"/>
              </a:ext>
            </a:extLst>
          </p:cNvPr>
          <p:cNvSpPr txBox="1"/>
          <p:nvPr/>
        </p:nvSpPr>
        <p:spPr>
          <a:xfrm rot="16200000">
            <a:off x="87552" y="3365530"/>
            <a:ext cx="857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latin typeface="Arial" charset="0"/>
                <a:ea typeface="Arial" charset="0"/>
                <a:cs typeface="Arial" charset="0"/>
              </a:rPr>
              <a:t>Characteristics of Individuals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06AD78-DD02-B341-A5CF-32B44368E82D}"/>
              </a:ext>
            </a:extLst>
          </p:cNvPr>
          <p:cNvSpPr/>
          <p:nvPr/>
        </p:nvSpPr>
        <p:spPr>
          <a:xfrm>
            <a:off x="644175" y="1689287"/>
            <a:ext cx="2189532" cy="68193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endParaRPr lang="en-US" sz="75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47F49D6-0573-0B4F-B7CC-D4EDE5C020FB}"/>
              </a:ext>
            </a:extLst>
          </p:cNvPr>
          <p:cNvSpPr/>
          <p:nvPr/>
        </p:nvSpPr>
        <p:spPr>
          <a:xfrm>
            <a:off x="649668" y="3915299"/>
            <a:ext cx="2189532" cy="67887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endParaRPr lang="en-US" sz="75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1B4D530-3357-9D4C-B344-EB3044000E2A}"/>
              </a:ext>
            </a:extLst>
          </p:cNvPr>
          <p:cNvSpPr/>
          <p:nvPr/>
        </p:nvSpPr>
        <p:spPr>
          <a:xfrm>
            <a:off x="644175" y="2441597"/>
            <a:ext cx="2189532" cy="68193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endParaRPr lang="en-US" sz="75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C8E7B21-2614-4146-A88B-062C5B221260}"/>
              </a:ext>
            </a:extLst>
          </p:cNvPr>
          <p:cNvSpPr/>
          <p:nvPr/>
        </p:nvSpPr>
        <p:spPr>
          <a:xfrm>
            <a:off x="644175" y="3175670"/>
            <a:ext cx="2189532" cy="68193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endParaRPr lang="en-US" sz="75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5354AAB-62E7-1E4A-8F8B-1109F6900B1B}"/>
              </a:ext>
            </a:extLst>
          </p:cNvPr>
          <p:cNvSpPr txBox="1"/>
          <p:nvPr/>
        </p:nvSpPr>
        <p:spPr>
          <a:xfrm rot="16200000">
            <a:off x="183853" y="4152108"/>
            <a:ext cx="6736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latin typeface="Arial" charset="0"/>
                <a:ea typeface="Arial" charset="0"/>
                <a:cs typeface="Arial" charset="0"/>
              </a:rPr>
              <a:t>Process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B988BBC-A8CD-9F48-B9C5-E1C770CC76B0}"/>
              </a:ext>
            </a:extLst>
          </p:cNvPr>
          <p:cNvSpPr/>
          <p:nvPr/>
        </p:nvSpPr>
        <p:spPr>
          <a:xfrm>
            <a:off x="6996061" y="880432"/>
            <a:ext cx="1714205" cy="376880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E1E35FC-2634-3340-926A-1DA82C2544B3}"/>
              </a:ext>
            </a:extLst>
          </p:cNvPr>
          <p:cNvSpPr/>
          <p:nvPr/>
        </p:nvSpPr>
        <p:spPr>
          <a:xfrm>
            <a:off x="7066261" y="935254"/>
            <a:ext cx="1413165" cy="157027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675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47A3AD2-96B9-4E45-A50E-1EDDBA4A0433}"/>
              </a:ext>
            </a:extLst>
          </p:cNvPr>
          <p:cNvSpPr/>
          <p:nvPr/>
        </p:nvSpPr>
        <p:spPr>
          <a:xfrm>
            <a:off x="7066261" y="3415152"/>
            <a:ext cx="1413165" cy="11790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675" dirty="0">
              <a:solidFill>
                <a:schemeClr val="tx1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DCA55F8-718A-D647-9038-64E9404EB62C}"/>
              </a:ext>
            </a:extLst>
          </p:cNvPr>
          <p:cNvSpPr/>
          <p:nvPr/>
        </p:nvSpPr>
        <p:spPr>
          <a:xfrm>
            <a:off x="7066261" y="2678626"/>
            <a:ext cx="1413165" cy="56596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675" dirty="0">
              <a:solidFill>
                <a:schemeClr val="tx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E8246E0-DF2A-2742-951C-0F66FD48D777}"/>
              </a:ext>
            </a:extLst>
          </p:cNvPr>
          <p:cNvSpPr txBox="1"/>
          <p:nvPr/>
        </p:nvSpPr>
        <p:spPr>
          <a:xfrm>
            <a:off x="6996060" y="654051"/>
            <a:ext cx="17142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" charset="0"/>
                <a:ea typeface="Arial" charset="0"/>
                <a:cs typeface="Arial" charset="0"/>
              </a:rPr>
              <a:t>Outcomes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27DAA63-882E-B148-8A07-89DB69F3CB1C}"/>
              </a:ext>
            </a:extLst>
          </p:cNvPr>
          <p:cNvSpPr txBox="1"/>
          <p:nvPr/>
        </p:nvSpPr>
        <p:spPr>
          <a:xfrm rot="5400000">
            <a:off x="7809714" y="1615059"/>
            <a:ext cx="15702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Arial" charset="0"/>
                <a:ea typeface="Arial" charset="0"/>
                <a:cs typeface="Arial" charset="0"/>
              </a:rPr>
              <a:t>Implementation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6770AC9-689C-C04D-9F72-F80C9CA037A4}"/>
              </a:ext>
            </a:extLst>
          </p:cNvPr>
          <p:cNvSpPr txBox="1"/>
          <p:nvPr/>
        </p:nvSpPr>
        <p:spPr>
          <a:xfrm rot="5400000">
            <a:off x="8311868" y="2846191"/>
            <a:ext cx="5659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Arial" charset="0"/>
                <a:ea typeface="Arial" charset="0"/>
                <a:cs typeface="Arial" charset="0"/>
              </a:rPr>
              <a:t>Service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64AF07E-B632-B840-8A19-A58B3E9CC78B}"/>
              </a:ext>
            </a:extLst>
          </p:cNvPr>
          <p:cNvSpPr txBox="1"/>
          <p:nvPr/>
        </p:nvSpPr>
        <p:spPr>
          <a:xfrm rot="5400000">
            <a:off x="8004161" y="3889250"/>
            <a:ext cx="11813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Arial" charset="0"/>
                <a:ea typeface="Arial" charset="0"/>
                <a:cs typeface="Arial" charset="0"/>
              </a:rPr>
              <a:t>Clinical/Patient</a:t>
            </a:r>
          </a:p>
        </p:txBody>
      </p:sp>
      <p:sp>
        <p:nvSpPr>
          <p:cNvPr id="64" name="Right Arrow 63">
            <a:extLst>
              <a:ext uri="{FF2B5EF4-FFF2-40B4-BE49-F238E27FC236}">
                <a16:creationId xmlns:a16="http://schemas.microsoft.com/office/drawing/2014/main" id="{BAC4720D-7B77-AA4C-B150-B48E5F3587FE}"/>
              </a:ext>
            </a:extLst>
          </p:cNvPr>
          <p:cNvSpPr/>
          <p:nvPr/>
        </p:nvSpPr>
        <p:spPr>
          <a:xfrm rot="5400000">
            <a:off x="7690864" y="2501251"/>
            <a:ext cx="163022" cy="177858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65" name="Right Arrow 64">
            <a:extLst>
              <a:ext uri="{FF2B5EF4-FFF2-40B4-BE49-F238E27FC236}">
                <a16:creationId xmlns:a16="http://schemas.microsoft.com/office/drawing/2014/main" id="{CD6F090A-ABA1-B148-8A12-9CAF4887E92F}"/>
              </a:ext>
            </a:extLst>
          </p:cNvPr>
          <p:cNvSpPr/>
          <p:nvPr/>
        </p:nvSpPr>
        <p:spPr>
          <a:xfrm rot="5400000">
            <a:off x="7690864" y="3237167"/>
            <a:ext cx="163022" cy="177858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762D5B3-375E-2640-967C-4306B1889E02}"/>
              </a:ext>
            </a:extLst>
          </p:cNvPr>
          <p:cNvSpPr/>
          <p:nvPr/>
        </p:nvSpPr>
        <p:spPr>
          <a:xfrm>
            <a:off x="3057236" y="867296"/>
            <a:ext cx="1909142" cy="1469007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ight Arrow 45">
            <a:extLst>
              <a:ext uri="{FF2B5EF4-FFF2-40B4-BE49-F238E27FC236}">
                <a16:creationId xmlns:a16="http://schemas.microsoft.com/office/drawing/2014/main" id="{B845F7EC-A385-4847-AA08-AE254FD48C69}"/>
              </a:ext>
            </a:extLst>
          </p:cNvPr>
          <p:cNvSpPr/>
          <p:nvPr/>
        </p:nvSpPr>
        <p:spPr>
          <a:xfrm>
            <a:off x="2882432" y="2034023"/>
            <a:ext cx="163022" cy="177858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48" name="Right Arrow 47">
            <a:extLst>
              <a:ext uri="{FF2B5EF4-FFF2-40B4-BE49-F238E27FC236}">
                <a16:creationId xmlns:a16="http://schemas.microsoft.com/office/drawing/2014/main" id="{A43CA0EB-597E-6245-8110-D01BBE417D0A}"/>
              </a:ext>
            </a:extLst>
          </p:cNvPr>
          <p:cNvSpPr/>
          <p:nvPr/>
        </p:nvSpPr>
        <p:spPr>
          <a:xfrm rot="5400000">
            <a:off x="3926009" y="2361850"/>
            <a:ext cx="223092" cy="177858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9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4F4536F-D7F4-4741-ADFC-A56E77E7A9B9}"/>
              </a:ext>
            </a:extLst>
          </p:cNvPr>
          <p:cNvSpPr txBox="1"/>
          <p:nvPr/>
        </p:nvSpPr>
        <p:spPr>
          <a:xfrm>
            <a:off x="3091334" y="2332171"/>
            <a:ext cx="18173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" charset="0"/>
                <a:ea typeface="Arial" charset="0"/>
                <a:cs typeface="Arial" charset="0"/>
              </a:rPr>
              <a:t>Implementation Strategies</a:t>
            </a:r>
          </a:p>
        </p:txBody>
      </p:sp>
    </p:spTree>
    <p:extLst>
      <p:ext uri="{BB962C8B-B14F-4D97-AF65-F5344CB8AC3E}">
        <p14:creationId xmlns:p14="http://schemas.microsoft.com/office/powerpoint/2010/main" val="183442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/>
      <p:bldP spid="18" grpId="0"/>
      <p:bldP spid="19" grpId="0"/>
      <p:bldP spid="35" grpId="0" animBg="1"/>
      <p:bldP spid="36" grpId="0" animBg="1"/>
      <p:bldP spid="37" grpId="0" animBg="1"/>
      <p:bldP spid="52" grpId="0" animBg="1"/>
      <p:bldP spid="29" grpId="0" animBg="1"/>
      <p:bldP spid="30" grpId="0" animBg="1"/>
      <p:bldP spid="32" grpId="0"/>
      <p:bldP spid="33" grpId="0"/>
      <p:bldP spid="34" grpId="0"/>
      <p:bldP spid="38" grpId="0"/>
      <p:bldP spid="40" grpId="0" animBg="1"/>
      <p:bldP spid="41" grpId="0" animBg="1"/>
      <p:bldP spid="42" grpId="0" animBg="1"/>
      <p:bldP spid="43" grpId="0" animBg="1"/>
      <p:bldP spid="44" grpId="0"/>
      <p:bldP spid="51" grpId="0" animBg="1"/>
      <p:bldP spid="53" grpId="0" animBg="1"/>
      <p:bldP spid="58" grpId="0" animBg="1"/>
      <p:bldP spid="59" grpId="0" animBg="1"/>
      <p:bldP spid="60" grpId="0"/>
      <p:bldP spid="61" grpId="0"/>
      <p:bldP spid="62" grpId="0"/>
      <p:bldP spid="63" grpId="0"/>
      <p:bldP spid="64" grpId="0" animBg="1"/>
      <p:bldP spid="65" grpId="0" animBg="1"/>
      <p:bldP spid="39" grpId="0" animBg="1"/>
      <p:bldP spid="46" grpId="0" animBg="1"/>
      <p:bldP spid="48" grpId="0" animBg="1"/>
      <p:bldP spid="4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83741</TotalTime>
  <Words>206</Words>
  <Application>Microsoft Macintosh PowerPoint</Application>
  <PresentationFormat>On-screen Show (16:9)</PresentationFormat>
  <Paragraphs>97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Narrow</vt:lpstr>
      <vt:lpstr>Calibri</vt:lpstr>
      <vt:lpstr>Office Theme</vt:lpstr>
      <vt:lpstr>Implementation Research Logic Model</vt:lpstr>
      <vt:lpstr>IRLM for Comparative Implementation (two competing strategy conditions)</vt:lpstr>
      <vt:lpstr>IRLM for Multi-Context Implementation of Single Intervention</vt:lpstr>
      <vt:lpstr>IRLM for Implementation Optimization Trial</vt:lpstr>
      <vt:lpstr>IRLM with Clinical Intervention</vt:lpstr>
      <vt:lpstr>IRLM with Clinical Intervention version 2</vt:lpstr>
    </vt:vector>
  </TitlesOfParts>
  <Company>Louis Twelve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 Twelve</dc:creator>
  <cp:lastModifiedBy>J.D. Smith</cp:lastModifiedBy>
  <cp:revision>536</cp:revision>
  <cp:lastPrinted>2020-04-02T22:54:43Z</cp:lastPrinted>
  <dcterms:created xsi:type="dcterms:W3CDTF">2015-04-02T00:30:29Z</dcterms:created>
  <dcterms:modified xsi:type="dcterms:W3CDTF">2020-04-05T20:18:54Z</dcterms:modified>
</cp:coreProperties>
</file>